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3" r:id="rId3"/>
    <p:sldId id="265" r:id="rId4"/>
    <p:sldId id="269" r:id="rId5"/>
    <p:sldId id="271" r:id="rId6"/>
    <p:sldId id="270" r:id="rId7"/>
    <p:sldId id="266" r:id="rId8"/>
    <p:sldId id="267" r:id="rId9"/>
    <p:sldId id="258" r:id="rId10"/>
    <p:sldId id="261" r:id="rId11"/>
    <p:sldId id="260" r:id="rId12"/>
    <p:sldId id="262" r:id="rId13"/>
    <p:sldId id="268" r:id="rId14"/>
    <p:sldId id="259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414458B-E4A9-48F3-BB6E-06D756A8B580}" type="datetimeFigureOut">
              <a:rPr lang="en-US" smtClean="0"/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8760F3C-8BF8-4CC7-9476-C7E0B2500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024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8A036-0B53-41BD-AFAB-ED5D7604C150}" type="datetimeFigureOut">
              <a:rPr lang="en-US" smtClean="0"/>
              <a:t>6/24/2014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BF9D9-1015-4305-92EC-6A8C82B05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94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E496-B356-476A-BB62-D74278635388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5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843B2-8264-43D0-B1B3-F879D08682CB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2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EE057-90A1-427E-B38A-98D1348ABB23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1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79A44-CACF-43FE-9048-5109411852A1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8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21C1-1421-41C2-B2A2-794B110286F5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86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0305C-F218-4345-9822-94E2B1B1FEF4}" type="datetime1">
              <a:rPr lang="en-US" smtClean="0"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73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9543-E9D9-4828-A0D4-CA70308169DD}" type="datetime1">
              <a:rPr lang="en-US" smtClean="0"/>
              <a:t>6/24/2014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04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CBF01-EDDD-4B6D-9BCE-6D0FD33A571E}" type="datetime1">
              <a:rPr lang="en-US" smtClean="0"/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00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62253-0944-4212-81A9-98948B869C46}" type="datetime1">
              <a:rPr lang="en-US" smtClean="0"/>
              <a:t>6/24/2014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53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972AD-368D-4E02-AE66-26A21EF3B1AC}" type="datetime1">
              <a:rPr lang="en-US" smtClean="0"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28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30F31-9AC3-448E-9696-B67B176948E9}" type="datetime1">
              <a:rPr lang="en-US" smtClean="0"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84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96BE0-E6C2-4991-8C44-F90893816B9C}" type="datetime1">
              <a:rPr lang="en-US" smtClean="0"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BE68C-4C6A-498E-B9B8-34BE309DC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7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382000" cy="25336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Requirements for Certainty of Investments and Investment Security</a:t>
            </a:r>
            <a:br>
              <a:rPr lang="en-US" b="1" dirty="0" smtClean="0"/>
            </a:br>
            <a:r>
              <a:rPr lang="en-US" b="1" dirty="0" smtClean="0"/>
              <a:t>- </a:t>
            </a:r>
            <a:r>
              <a:rPr lang="en-US" dirty="0" smtClean="0"/>
              <a:t>PUCSL Perspective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Damitha Kumarasinghe</a:t>
            </a:r>
          </a:p>
          <a:p>
            <a:r>
              <a:rPr lang="en-US" sz="2400" dirty="0" smtClean="0"/>
              <a:t>Director General</a:t>
            </a:r>
          </a:p>
          <a:p>
            <a:endParaRPr lang="en-US" sz="2400" dirty="0" smtClean="0"/>
          </a:p>
          <a:p>
            <a:r>
              <a:rPr lang="en-US" dirty="0" smtClean="0"/>
              <a:t>27 June 2014</a:t>
            </a:r>
          </a:p>
        </p:txBody>
      </p:sp>
    </p:spTree>
    <p:extLst>
      <p:ext uri="{BB962C8B-B14F-4D97-AF65-F5344CB8AC3E}">
        <p14:creationId xmlns:p14="http://schemas.microsoft.com/office/powerpoint/2010/main" val="16059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Market Risk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7848600" cy="4297363"/>
          </a:xfrm>
        </p:spPr>
        <p:txBody>
          <a:bodyPr/>
          <a:lstStyle/>
          <a:p>
            <a:r>
              <a:rPr lang="en-US" dirty="0" smtClean="0"/>
              <a:t>No risk at all in Sri Lanka</a:t>
            </a:r>
          </a:p>
          <a:p>
            <a:pPr lvl="1"/>
            <a:r>
              <a:rPr lang="en-US" dirty="0" smtClean="0"/>
              <a:t>Single buyer model</a:t>
            </a:r>
          </a:p>
          <a:p>
            <a:pPr lvl="1"/>
            <a:r>
              <a:rPr lang="en-US" dirty="0" smtClean="0"/>
              <a:t>Government Guaranteed contracts</a:t>
            </a:r>
          </a:p>
          <a:p>
            <a:pPr lvl="1"/>
            <a:r>
              <a:rPr lang="en-US" dirty="0" smtClean="0"/>
              <a:t> Minimum Dispatch Requirements</a:t>
            </a:r>
          </a:p>
          <a:p>
            <a:pPr lvl="1"/>
            <a:r>
              <a:rPr lang="en-US" dirty="0" smtClean="0"/>
              <a:t>Fuel supply risk with Government/ CEB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31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Operator Viability and Rights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Legally ensured</a:t>
            </a:r>
          </a:p>
          <a:p>
            <a:pPr lvl="1"/>
            <a:r>
              <a:rPr lang="en-US" dirty="0" smtClean="0"/>
              <a:t>Required to allow recovery of all reasonable costs of a Licensee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Minimum fixed return on Investment as per PPA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Stringent procedure to issue enforcement orders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Revocation of License is difficult- </a:t>
            </a:r>
            <a:r>
              <a:rPr lang="en-US" dirty="0" smtClean="0">
                <a:solidFill>
                  <a:schemeClr val="accent2"/>
                </a:solidFill>
              </a:rPr>
              <a:t>Provide Certainty</a:t>
            </a:r>
          </a:p>
          <a:p>
            <a:pPr lvl="2"/>
            <a:r>
              <a:rPr lang="en-US" dirty="0" smtClean="0"/>
              <a:t>Minister Concurrence</a:t>
            </a:r>
          </a:p>
          <a:p>
            <a:pPr lvl="2"/>
            <a:r>
              <a:rPr lang="en-US" dirty="0" smtClean="0"/>
              <a:t>Public Notice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1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 smtClean="0"/>
              <a:t>Areas to Improve in Sri Lanka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Open access would attract </a:t>
            </a:r>
            <a:r>
              <a:rPr lang="en-US" dirty="0" smtClean="0"/>
              <a:t>investment- but require amendments to Law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Handling Trading and related dispatch in the event of International Trading</a:t>
            </a:r>
          </a:p>
          <a:p>
            <a:endParaRPr lang="en-US" dirty="0" smtClean="0"/>
          </a:p>
          <a:p>
            <a:r>
              <a:rPr lang="en-US" dirty="0" smtClean="0"/>
              <a:t>Private parties that intend to invest in Generation (&gt;25 MW) will have to have a Government share, this might not be attractive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1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Sri Lanka Law- </a:t>
            </a:r>
            <a:r>
              <a:rPr lang="en-US" dirty="0" smtClean="0"/>
              <a:t>International Electricity Trading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Open Access is not allowed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All trading has to go through CEB- Transmission Licensee (Single Buyer)</a:t>
            </a:r>
          </a:p>
          <a:p>
            <a:endParaRPr lang="en-US" dirty="0" smtClean="0"/>
          </a:p>
          <a:p>
            <a:r>
              <a:rPr lang="en-US" dirty="0" smtClean="0"/>
              <a:t>Any Generation procurement to be included in Least Cost Long Term Generation Expansion Plan- </a:t>
            </a:r>
            <a:r>
              <a:rPr lang="en-US" dirty="0" smtClean="0">
                <a:solidFill>
                  <a:schemeClr val="tx2"/>
                </a:solidFill>
              </a:rPr>
              <a:t>Ensure leas cost criteria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70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/>
          <a:lstStyle/>
          <a:p>
            <a:r>
              <a:rPr lang="en-US" dirty="0" smtClean="0"/>
              <a:t>Thanks You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81" y="152400"/>
            <a:ext cx="8229600" cy="1020762"/>
          </a:xfrm>
        </p:spPr>
        <p:txBody>
          <a:bodyPr/>
          <a:lstStyle/>
          <a:p>
            <a:r>
              <a:rPr lang="en-US" dirty="0" smtClean="0"/>
              <a:t>Sri Lanka Electricity Industry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54578" y="838200"/>
            <a:ext cx="9061284" cy="6094013"/>
            <a:chOff x="1584" y="781"/>
            <a:chExt cx="4161" cy="2791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84" y="781"/>
              <a:ext cx="4128" cy="2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617" y="813"/>
              <a:ext cx="4128" cy="27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3097" y="2405"/>
              <a:ext cx="1032" cy="153"/>
              <a:chOff x="3097" y="2405"/>
              <a:chExt cx="1032" cy="153"/>
            </a:xfrm>
          </p:grpSpPr>
          <p:sp>
            <p:nvSpPr>
              <p:cNvPr id="91" name="Rectangle 6"/>
              <p:cNvSpPr>
                <a:spLocks noChangeArrowheads="1"/>
              </p:cNvSpPr>
              <p:nvPr/>
            </p:nvSpPr>
            <p:spPr bwMode="auto">
              <a:xfrm>
                <a:off x="3097" y="2405"/>
                <a:ext cx="1032" cy="15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Rectangle 7"/>
              <p:cNvSpPr>
                <a:spLocks noChangeArrowheads="1"/>
              </p:cNvSpPr>
              <p:nvPr/>
            </p:nvSpPr>
            <p:spPr bwMode="auto">
              <a:xfrm>
                <a:off x="3097" y="2405"/>
                <a:ext cx="1032" cy="153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4404" y="2589"/>
              <a:ext cx="1032" cy="215"/>
              <a:chOff x="4404" y="2589"/>
              <a:chExt cx="1032" cy="215"/>
            </a:xfrm>
          </p:grpSpPr>
          <p:sp>
            <p:nvSpPr>
              <p:cNvPr id="89" name="Rectangle 9"/>
              <p:cNvSpPr>
                <a:spLocks noChangeArrowheads="1"/>
              </p:cNvSpPr>
              <p:nvPr/>
            </p:nvSpPr>
            <p:spPr bwMode="auto">
              <a:xfrm>
                <a:off x="4404" y="2589"/>
                <a:ext cx="1032" cy="215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Rectangle 10"/>
              <p:cNvSpPr>
                <a:spLocks noChangeArrowheads="1"/>
              </p:cNvSpPr>
              <p:nvPr/>
            </p:nvSpPr>
            <p:spPr bwMode="auto">
              <a:xfrm>
                <a:off x="4404" y="2589"/>
                <a:ext cx="1032" cy="215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4800" y="2643"/>
              <a:ext cx="27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LECO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1927" y="2099"/>
              <a:ext cx="584" cy="211"/>
              <a:chOff x="1927" y="2099"/>
              <a:chExt cx="584" cy="211"/>
            </a:xfrm>
          </p:grpSpPr>
          <p:sp>
            <p:nvSpPr>
              <p:cNvPr id="87" name="Rectangle 13"/>
              <p:cNvSpPr>
                <a:spLocks noChangeArrowheads="1"/>
              </p:cNvSpPr>
              <p:nvPr/>
            </p:nvSpPr>
            <p:spPr bwMode="auto">
              <a:xfrm>
                <a:off x="1927" y="2099"/>
                <a:ext cx="584" cy="211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Rectangle 14"/>
              <p:cNvSpPr>
                <a:spLocks noChangeArrowheads="1"/>
              </p:cNvSpPr>
              <p:nvPr/>
            </p:nvSpPr>
            <p:spPr bwMode="auto">
              <a:xfrm>
                <a:off x="1927" y="2099"/>
                <a:ext cx="584" cy="211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2137" y="2150"/>
              <a:ext cx="153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IPP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2512" y="3080"/>
              <a:ext cx="2993" cy="214"/>
            </a:xfrm>
            <a:prstGeom prst="rect">
              <a:avLst/>
            </a:prstGeom>
            <a:noFill/>
            <a:ln w="9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3751" y="3134"/>
              <a:ext cx="47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Consumers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2954" y="1279"/>
              <a:ext cx="145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808080"/>
                  </a:solidFill>
                  <a:effectLst/>
                  <a:latin typeface="Times New Roman" pitchFamily="18" charset="0"/>
                  <a:cs typeface="Arial" pitchFamily="34" charset="0"/>
                </a:rPr>
                <a:t>GOSL / Cabinet of Ministers 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5" name="Group 23"/>
            <p:cNvGrpSpPr>
              <a:grpSpLocks/>
            </p:cNvGrpSpPr>
            <p:nvPr/>
          </p:nvGrpSpPr>
          <p:grpSpPr bwMode="auto">
            <a:xfrm>
              <a:off x="2443" y="1210"/>
              <a:ext cx="2374" cy="214"/>
              <a:chOff x="2443" y="1210"/>
              <a:chExt cx="2374" cy="214"/>
            </a:xfrm>
          </p:grpSpPr>
          <p:sp>
            <p:nvSpPr>
              <p:cNvPr id="84" name="Rectangle 20"/>
              <p:cNvSpPr>
                <a:spLocks noChangeArrowheads="1"/>
              </p:cNvSpPr>
              <p:nvPr/>
            </p:nvSpPr>
            <p:spPr bwMode="auto">
              <a:xfrm>
                <a:off x="2478" y="1240"/>
                <a:ext cx="2339" cy="184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21"/>
              <p:cNvSpPr>
                <a:spLocks noChangeArrowheads="1"/>
              </p:cNvSpPr>
              <p:nvPr/>
            </p:nvSpPr>
            <p:spPr bwMode="auto">
              <a:xfrm>
                <a:off x="2443" y="1210"/>
                <a:ext cx="2339" cy="184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22"/>
              <p:cNvSpPr>
                <a:spLocks noChangeArrowheads="1"/>
              </p:cNvSpPr>
              <p:nvPr/>
            </p:nvSpPr>
            <p:spPr bwMode="auto">
              <a:xfrm>
                <a:off x="2443" y="1210"/>
                <a:ext cx="2339" cy="184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" name="Rectangle 24"/>
            <p:cNvSpPr>
              <a:spLocks noChangeArrowheads="1"/>
            </p:cNvSpPr>
            <p:nvPr/>
          </p:nvSpPr>
          <p:spPr bwMode="auto">
            <a:xfrm>
              <a:off x="2920" y="1248"/>
              <a:ext cx="114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GOSL / Cabinet of Ministers 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Freeform 25"/>
            <p:cNvSpPr>
              <a:spLocks noEditPoints="1"/>
            </p:cNvSpPr>
            <p:nvPr/>
          </p:nvSpPr>
          <p:spPr bwMode="auto">
            <a:xfrm>
              <a:off x="3078" y="2773"/>
              <a:ext cx="38" cy="307"/>
            </a:xfrm>
            <a:custGeom>
              <a:avLst/>
              <a:gdLst>
                <a:gd name="T0" fmla="*/ 25 w 38"/>
                <a:gd name="T1" fmla="*/ 0 h 307"/>
                <a:gd name="T2" fmla="*/ 25 w 38"/>
                <a:gd name="T3" fmla="*/ 278 h 307"/>
                <a:gd name="T4" fmla="*/ 12 w 38"/>
                <a:gd name="T5" fmla="*/ 278 h 307"/>
                <a:gd name="T6" fmla="*/ 12 w 38"/>
                <a:gd name="T7" fmla="*/ 0 h 307"/>
                <a:gd name="T8" fmla="*/ 25 w 38"/>
                <a:gd name="T9" fmla="*/ 0 h 307"/>
                <a:gd name="T10" fmla="*/ 38 w 38"/>
                <a:gd name="T11" fmla="*/ 272 h 307"/>
                <a:gd name="T12" fmla="*/ 19 w 38"/>
                <a:gd name="T13" fmla="*/ 307 h 307"/>
                <a:gd name="T14" fmla="*/ 0 w 38"/>
                <a:gd name="T15" fmla="*/ 272 h 307"/>
                <a:gd name="T16" fmla="*/ 38 w 38"/>
                <a:gd name="T17" fmla="*/ 27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7">
                  <a:moveTo>
                    <a:pt x="25" y="0"/>
                  </a:moveTo>
                  <a:lnTo>
                    <a:pt x="25" y="278"/>
                  </a:lnTo>
                  <a:lnTo>
                    <a:pt x="12" y="278"/>
                  </a:lnTo>
                  <a:lnTo>
                    <a:pt x="12" y="0"/>
                  </a:lnTo>
                  <a:lnTo>
                    <a:pt x="25" y="0"/>
                  </a:lnTo>
                  <a:close/>
                  <a:moveTo>
                    <a:pt x="38" y="272"/>
                  </a:moveTo>
                  <a:lnTo>
                    <a:pt x="19" y="307"/>
                  </a:lnTo>
                  <a:lnTo>
                    <a:pt x="0" y="272"/>
                  </a:lnTo>
                  <a:lnTo>
                    <a:pt x="38" y="27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4798" y="2804"/>
              <a:ext cx="38" cy="276"/>
            </a:xfrm>
            <a:custGeom>
              <a:avLst/>
              <a:gdLst>
                <a:gd name="T0" fmla="*/ 25 w 38"/>
                <a:gd name="T1" fmla="*/ 0 h 276"/>
                <a:gd name="T2" fmla="*/ 25 w 38"/>
                <a:gd name="T3" fmla="*/ 247 h 276"/>
                <a:gd name="T4" fmla="*/ 12 w 38"/>
                <a:gd name="T5" fmla="*/ 247 h 276"/>
                <a:gd name="T6" fmla="*/ 12 w 38"/>
                <a:gd name="T7" fmla="*/ 0 h 276"/>
                <a:gd name="T8" fmla="*/ 25 w 38"/>
                <a:gd name="T9" fmla="*/ 0 h 276"/>
                <a:gd name="T10" fmla="*/ 38 w 38"/>
                <a:gd name="T11" fmla="*/ 241 h 276"/>
                <a:gd name="T12" fmla="*/ 19 w 38"/>
                <a:gd name="T13" fmla="*/ 276 h 276"/>
                <a:gd name="T14" fmla="*/ 0 w 38"/>
                <a:gd name="T15" fmla="*/ 241 h 276"/>
                <a:gd name="T16" fmla="*/ 38 w 38"/>
                <a:gd name="T17" fmla="*/ 24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76">
                  <a:moveTo>
                    <a:pt x="25" y="0"/>
                  </a:moveTo>
                  <a:lnTo>
                    <a:pt x="25" y="247"/>
                  </a:lnTo>
                  <a:lnTo>
                    <a:pt x="12" y="247"/>
                  </a:lnTo>
                  <a:lnTo>
                    <a:pt x="12" y="0"/>
                  </a:lnTo>
                  <a:lnTo>
                    <a:pt x="25" y="0"/>
                  </a:lnTo>
                  <a:close/>
                  <a:moveTo>
                    <a:pt x="38" y="241"/>
                  </a:moveTo>
                  <a:lnTo>
                    <a:pt x="19" y="276"/>
                  </a:lnTo>
                  <a:lnTo>
                    <a:pt x="0" y="241"/>
                  </a:lnTo>
                  <a:lnTo>
                    <a:pt x="38" y="241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3357" y="2425"/>
              <a:ext cx="53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Transmission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2795" y="2276"/>
              <a:ext cx="19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CEB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29"/>
            <p:cNvSpPr>
              <a:spLocks noEditPoints="1"/>
            </p:cNvSpPr>
            <p:nvPr/>
          </p:nvSpPr>
          <p:spPr bwMode="auto">
            <a:xfrm>
              <a:off x="4301" y="2664"/>
              <a:ext cx="103" cy="34"/>
            </a:xfrm>
            <a:custGeom>
              <a:avLst/>
              <a:gdLst>
                <a:gd name="T0" fmla="*/ 0 w 103"/>
                <a:gd name="T1" fmla="*/ 11 h 34"/>
                <a:gd name="T2" fmla="*/ 71 w 103"/>
                <a:gd name="T3" fmla="*/ 11 h 34"/>
                <a:gd name="T4" fmla="*/ 71 w 103"/>
                <a:gd name="T5" fmla="*/ 23 h 34"/>
                <a:gd name="T6" fmla="*/ 0 w 103"/>
                <a:gd name="T7" fmla="*/ 23 h 34"/>
                <a:gd name="T8" fmla="*/ 0 w 103"/>
                <a:gd name="T9" fmla="*/ 11 h 34"/>
                <a:gd name="T10" fmla="*/ 64 w 103"/>
                <a:gd name="T11" fmla="*/ 0 h 34"/>
                <a:gd name="T12" fmla="*/ 103 w 103"/>
                <a:gd name="T13" fmla="*/ 17 h 34"/>
                <a:gd name="T14" fmla="*/ 64 w 103"/>
                <a:gd name="T15" fmla="*/ 34 h 34"/>
                <a:gd name="T16" fmla="*/ 64 w 10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34">
                  <a:moveTo>
                    <a:pt x="0" y="11"/>
                  </a:moveTo>
                  <a:lnTo>
                    <a:pt x="71" y="11"/>
                  </a:lnTo>
                  <a:lnTo>
                    <a:pt x="71" y="23"/>
                  </a:lnTo>
                  <a:lnTo>
                    <a:pt x="0" y="23"/>
                  </a:lnTo>
                  <a:lnTo>
                    <a:pt x="0" y="11"/>
                  </a:lnTo>
                  <a:close/>
                  <a:moveTo>
                    <a:pt x="64" y="0"/>
                  </a:moveTo>
                  <a:lnTo>
                    <a:pt x="103" y="17"/>
                  </a:lnTo>
                  <a:lnTo>
                    <a:pt x="64" y="3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oup 32"/>
            <p:cNvGrpSpPr>
              <a:grpSpLocks/>
            </p:cNvGrpSpPr>
            <p:nvPr/>
          </p:nvGrpSpPr>
          <p:grpSpPr bwMode="auto">
            <a:xfrm>
              <a:off x="2853" y="2096"/>
              <a:ext cx="162" cy="158"/>
              <a:chOff x="2853" y="2096"/>
              <a:chExt cx="162" cy="158"/>
            </a:xfrm>
          </p:grpSpPr>
          <p:pic>
            <p:nvPicPr>
              <p:cNvPr id="82" name="Picture 3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7" y="2099"/>
                <a:ext cx="157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3" name="Rectangle 31"/>
              <p:cNvSpPr>
                <a:spLocks noChangeArrowheads="1"/>
              </p:cNvSpPr>
              <p:nvPr/>
            </p:nvSpPr>
            <p:spPr bwMode="auto">
              <a:xfrm>
                <a:off x="2853" y="2096"/>
                <a:ext cx="162" cy="158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35"/>
            <p:cNvGrpSpPr>
              <a:grpSpLocks/>
            </p:cNvGrpSpPr>
            <p:nvPr/>
          </p:nvGrpSpPr>
          <p:grpSpPr bwMode="auto">
            <a:xfrm>
              <a:off x="4431" y="2617"/>
              <a:ext cx="153" cy="159"/>
              <a:chOff x="4431" y="2617"/>
              <a:chExt cx="153" cy="159"/>
            </a:xfrm>
          </p:grpSpPr>
          <p:pic>
            <p:nvPicPr>
              <p:cNvPr id="80" name="Picture 3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4" y="2620"/>
                <a:ext cx="148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Rectangle 34"/>
              <p:cNvSpPr>
                <a:spLocks noChangeArrowheads="1"/>
              </p:cNvSpPr>
              <p:nvPr/>
            </p:nvSpPr>
            <p:spPr bwMode="auto">
              <a:xfrm>
                <a:off x="4431" y="2617"/>
                <a:ext cx="153" cy="159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38"/>
            <p:cNvGrpSpPr>
              <a:grpSpLocks/>
            </p:cNvGrpSpPr>
            <p:nvPr/>
          </p:nvGrpSpPr>
          <p:grpSpPr bwMode="auto">
            <a:xfrm>
              <a:off x="2681" y="1222"/>
              <a:ext cx="158" cy="159"/>
              <a:chOff x="2681" y="1222"/>
              <a:chExt cx="158" cy="159"/>
            </a:xfrm>
          </p:grpSpPr>
          <p:pic>
            <p:nvPicPr>
              <p:cNvPr id="78" name="Picture 3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5" y="1225"/>
                <a:ext cx="151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Rectangle 37"/>
              <p:cNvSpPr>
                <a:spLocks noChangeArrowheads="1"/>
              </p:cNvSpPr>
              <p:nvPr/>
            </p:nvSpPr>
            <p:spPr bwMode="auto">
              <a:xfrm>
                <a:off x="2681" y="1222"/>
                <a:ext cx="158" cy="159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3097" y="2191"/>
              <a:ext cx="1032" cy="153"/>
            </a:xfrm>
            <a:prstGeom prst="rect">
              <a:avLst/>
            </a:prstGeom>
            <a:noFill/>
            <a:ln w="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3097" y="2405"/>
              <a:ext cx="1032" cy="153"/>
            </a:xfrm>
            <a:prstGeom prst="rect">
              <a:avLst/>
            </a:prstGeom>
            <a:noFill/>
            <a:ln w="13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41"/>
            <p:cNvSpPr>
              <a:spLocks noChangeShapeType="1"/>
            </p:cNvSpPr>
            <p:nvPr/>
          </p:nvSpPr>
          <p:spPr bwMode="auto">
            <a:xfrm>
              <a:off x="2512" y="2221"/>
              <a:ext cx="103" cy="0"/>
            </a:xfrm>
            <a:prstGeom prst="line">
              <a:avLst/>
            </a:prstGeom>
            <a:noFill/>
            <a:ln w="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42"/>
            <p:cNvSpPr>
              <a:spLocks noChangeShapeType="1"/>
            </p:cNvSpPr>
            <p:nvPr/>
          </p:nvSpPr>
          <p:spPr bwMode="auto">
            <a:xfrm>
              <a:off x="2753" y="2221"/>
              <a:ext cx="0" cy="246"/>
            </a:xfrm>
            <a:prstGeom prst="line">
              <a:avLst/>
            </a:prstGeom>
            <a:noFill/>
            <a:ln w="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3"/>
            <p:cNvSpPr>
              <a:spLocks noEditPoints="1"/>
            </p:cNvSpPr>
            <p:nvPr/>
          </p:nvSpPr>
          <p:spPr bwMode="auto">
            <a:xfrm>
              <a:off x="2615" y="2449"/>
              <a:ext cx="482" cy="35"/>
            </a:xfrm>
            <a:custGeom>
              <a:avLst/>
              <a:gdLst>
                <a:gd name="T0" fmla="*/ 0 w 482"/>
                <a:gd name="T1" fmla="*/ 12 h 35"/>
                <a:gd name="T2" fmla="*/ 450 w 482"/>
                <a:gd name="T3" fmla="*/ 12 h 35"/>
                <a:gd name="T4" fmla="*/ 450 w 482"/>
                <a:gd name="T5" fmla="*/ 23 h 35"/>
                <a:gd name="T6" fmla="*/ 0 w 482"/>
                <a:gd name="T7" fmla="*/ 23 h 35"/>
                <a:gd name="T8" fmla="*/ 0 w 482"/>
                <a:gd name="T9" fmla="*/ 12 h 35"/>
                <a:gd name="T10" fmla="*/ 443 w 482"/>
                <a:gd name="T11" fmla="*/ 0 h 35"/>
                <a:gd name="T12" fmla="*/ 482 w 482"/>
                <a:gd name="T13" fmla="*/ 18 h 35"/>
                <a:gd name="T14" fmla="*/ 443 w 482"/>
                <a:gd name="T15" fmla="*/ 35 h 35"/>
                <a:gd name="T16" fmla="*/ 443 w 48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2" h="35">
                  <a:moveTo>
                    <a:pt x="0" y="12"/>
                  </a:moveTo>
                  <a:lnTo>
                    <a:pt x="450" y="12"/>
                  </a:lnTo>
                  <a:lnTo>
                    <a:pt x="450" y="23"/>
                  </a:lnTo>
                  <a:lnTo>
                    <a:pt x="0" y="23"/>
                  </a:lnTo>
                  <a:lnTo>
                    <a:pt x="0" y="12"/>
                  </a:lnTo>
                  <a:close/>
                  <a:moveTo>
                    <a:pt x="443" y="0"/>
                  </a:moveTo>
                  <a:lnTo>
                    <a:pt x="482" y="18"/>
                  </a:lnTo>
                  <a:lnTo>
                    <a:pt x="443" y="35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Group 46"/>
            <p:cNvGrpSpPr>
              <a:grpSpLocks/>
            </p:cNvGrpSpPr>
            <p:nvPr/>
          </p:nvGrpSpPr>
          <p:grpSpPr bwMode="auto">
            <a:xfrm>
              <a:off x="3097" y="2191"/>
              <a:ext cx="1032" cy="153"/>
              <a:chOff x="3097" y="2191"/>
              <a:chExt cx="1032" cy="153"/>
            </a:xfrm>
          </p:grpSpPr>
          <p:sp>
            <p:nvSpPr>
              <p:cNvPr id="76" name="Rectangle 44"/>
              <p:cNvSpPr>
                <a:spLocks noChangeArrowheads="1"/>
              </p:cNvSpPr>
              <p:nvPr/>
            </p:nvSpPr>
            <p:spPr bwMode="auto">
              <a:xfrm>
                <a:off x="3097" y="2191"/>
                <a:ext cx="1032" cy="15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3097" y="2191"/>
                <a:ext cx="1032" cy="153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Rectangle 47"/>
            <p:cNvSpPr>
              <a:spLocks noChangeArrowheads="1"/>
            </p:cNvSpPr>
            <p:nvPr/>
          </p:nvSpPr>
          <p:spPr bwMode="auto">
            <a:xfrm>
              <a:off x="3359" y="2214"/>
              <a:ext cx="4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Generation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ectangle 48"/>
            <p:cNvSpPr>
              <a:spLocks noChangeArrowheads="1"/>
            </p:cNvSpPr>
            <p:nvPr/>
          </p:nvSpPr>
          <p:spPr bwMode="auto">
            <a:xfrm>
              <a:off x="2753" y="2068"/>
              <a:ext cx="1479" cy="766"/>
            </a:xfrm>
            <a:prstGeom prst="rect">
              <a:avLst/>
            </a:prstGeom>
            <a:noFill/>
            <a:ln w="13" cap="rnd">
              <a:solidFill>
                <a:srgbClr val="0000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9"/>
            <p:cNvSpPr>
              <a:spLocks noEditPoints="1"/>
            </p:cNvSpPr>
            <p:nvPr/>
          </p:nvSpPr>
          <p:spPr bwMode="auto">
            <a:xfrm>
              <a:off x="3525" y="2344"/>
              <a:ext cx="38" cy="61"/>
            </a:xfrm>
            <a:custGeom>
              <a:avLst/>
              <a:gdLst>
                <a:gd name="T0" fmla="*/ 25 w 38"/>
                <a:gd name="T1" fmla="*/ 0 h 61"/>
                <a:gd name="T2" fmla="*/ 25 w 38"/>
                <a:gd name="T3" fmla="*/ 32 h 61"/>
                <a:gd name="T4" fmla="*/ 13 w 38"/>
                <a:gd name="T5" fmla="*/ 32 h 61"/>
                <a:gd name="T6" fmla="*/ 13 w 38"/>
                <a:gd name="T7" fmla="*/ 0 h 61"/>
                <a:gd name="T8" fmla="*/ 25 w 38"/>
                <a:gd name="T9" fmla="*/ 0 h 61"/>
                <a:gd name="T10" fmla="*/ 38 w 38"/>
                <a:gd name="T11" fmla="*/ 27 h 61"/>
                <a:gd name="T12" fmla="*/ 19 w 38"/>
                <a:gd name="T13" fmla="*/ 61 h 61"/>
                <a:gd name="T14" fmla="*/ 0 w 38"/>
                <a:gd name="T15" fmla="*/ 27 h 61"/>
                <a:gd name="T16" fmla="*/ 38 w 38"/>
                <a:gd name="T17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1">
                  <a:moveTo>
                    <a:pt x="25" y="0"/>
                  </a:moveTo>
                  <a:lnTo>
                    <a:pt x="25" y="32"/>
                  </a:lnTo>
                  <a:lnTo>
                    <a:pt x="13" y="32"/>
                  </a:lnTo>
                  <a:lnTo>
                    <a:pt x="13" y="0"/>
                  </a:lnTo>
                  <a:lnTo>
                    <a:pt x="25" y="0"/>
                  </a:lnTo>
                  <a:close/>
                  <a:moveTo>
                    <a:pt x="38" y="27"/>
                  </a:moveTo>
                  <a:lnTo>
                    <a:pt x="19" y="61"/>
                  </a:lnTo>
                  <a:lnTo>
                    <a:pt x="0" y="27"/>
                  </a:lnTo>
                  <a:lnTo>
                    <a:pt x="38" y="2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0"/>
            <p:cNvSpPr>
              <a:spLocks noEditPoints="1"/>
            </p:cNvSpPr>
            <p:nvPr/>
          </p:nvSpPr>
          <p:spPr bwMode="auto">
            <a:xfrm>
              <a:off x="3112" y="2558"/>
              <a:ext cx="39" cy="62"/>
            </a:xfrm>
            <a:custGeom>
              <a:avLst/>
              <a:gdLst>
                <a:gd name="T0" fmla="*/ 26 w 39"/>
                <a:gd name="T1" fmla="*/ 0 h 62"/>
                <a:gd name="T2" fmla="*/ 26 w 39"/>
                <a:gd name="T3" fmla="*/ 33 h 62"/>
                <a:gd name="T4" fmla="*/ 13 w 39"/>
                <a:gd name="T5" fmla="*/ 33 h 62"/>
                <a:gd name="T6" fmla="*/ 13 w 39"/>
                <a:gd name="T7" fmla="*/ 0 h 62"/>
                <a:gd name="T8" fmla="*/ 26 w 39"/>
                <a:gd name="T9" fmla="*/ 0 h 62"/>
                <a:gd name="T10" fmla="*/ 39 w 39"/>
                <a:gd name="T11" fmla="*/ 27 h 62"/>
                <a:gd name="T12" fmla="*/ 19 w 39"/>
                <a:gd name="T13" fmla="*/ 62 h 62"/>
                <a:gd name="T14" fmla="*/ 0 w 39"/>
                <a:gd name="T15" fmla="*/ 27 h 62"/>
                <a:gd name="T16" fmla="*/ 39 w 3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62">
                  <a:moveTo>
                    <a:pt x="26" y="0"/>
                  </a:moveTo>
                  <a:lnTo>
                    <a:pt x="26" y="33"/>
                  </a:lnTo>
                  <a:lnTo>
                    <a:pt x="13" y="33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39" y="27"/>
                  </a:moveTo>
                  <a:lnTo>
                    <a:pt x="19" y="62"/>
                  </a:lnTo>
                  <a:lnTo>
                    <a:pt x="0" y="27"/>
                  </a:lnTo>
                  <a:lnTo>
                    <a:pt x="39" y="2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51"/>
            <p:cNvSpPr>
              <a:spLocks noChangeShapeType="1"/>
            </p:cNvSpPr>
            <p:nvPr/>
          </p:nvSpPr>
          <p:spPr bwMode="auto">
            <a:xfrm>
              <a:off x="4129" y="2467"/>
              <a:ext cx="172" cy="0"/>
            </a:xfrm>
            <a:prstGeom prst="line">
              <a:avLst/>
            </a:prstGeom>
            <a:noFill/>
            <a:ln w="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52"/>
            <p:cNvSpPr>
              <a:spLocks noChangeShapeType="1"/>
            </p:cNvSpPr>
            <p:nvPr/>
          </p:nvSpPr>
          <p:spPr bwMode="auto">
            <a:xfrm>
              <a:off x="4301" y="2467"/>
              <a:ext cx="0" cy="214"/>
            </a:xfrm>
            <a:prstGeom prst="line">
              <a:avLst/>
            </a:prstGeom>
            <a:noFill/>
            <a:ln w="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53"/>
            <p:cNvSpPr>
              <a:spLocks noChangeArrowheads="1"/>
            </p:cNvSpPr>
            <p:nvPr/>
          </p:nvSpPr>
          <p:spPr bwMode="auto">
            <a:xfrm>
              <a:off x="3750" y="1516"/>
              <a:ext cx="1204" cy="184"/>
            </a:xfrm>
            <a:prstGeom prst="rect">
              <a:avLst/>
            </a:prstGeom>
            <a:noFill/>
            <a:ln w="4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54"/>
            <p:cNvSpPr>
              <a:spLocks noChangeArrowheads="1"/>
            </p:cNvSpPr>
            <p:nvPr/>
          </p:nvSpPr>
          <p:spPr bwMode="auto">
            <a:xfrm>
              <a:off x="3791" y="1556"/>
              <a:ext cx="114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Minister of Power and Energy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Freeform 55"/>
            <p:cNvSpPr>
              <a:spLocks noEditPoints="1"/>
            </p:cNvSpPr>
            <p:nvPr/>
          </p:nvSpPr>
          <p:spPr bwMode="auto">
            <a:xfrm>
              <a:off x="4157" y="1394"/>
              <a:ext cx="13" cy="122"/>
            </a:xfrm>
            <a:custGeom>
              <a:avLst/>
              <a:gdLst>
                <a:gd name="T0" fmla="*/ 13 w 13"/>
                <a:gd name="T1" fmla="*/ 0 h 122"/>
                <a:gd name="T2" fmla="*/ 13 w 13"/>
                <a:gd name="T3" fmla="*/ 11 h 122"/>
                <a:gd name="T4" fmla="*/ 0 w 13"/>
                <a:gd name="T5" fmla="*/ 11 h 122"/>
                <a:gd name="T6" fmla="*/ 0 w 13"/>
                <a:gd name="T7" fmla="*/ 0 h 122"/>
                <a:gd name="T8" fmla="*/ 13 w 13"/>
                <a:gd name="T9" fmla="*/ 0 h 122"/>
                <a:gd name="T10" fmla="*/ 13 w 13"/>
                <a:gd name="T11" fmla="*/ 23 h 122"/>
                <a:gd name="T12" fmla="*/ 13 w 13"/>
                <a:gd name="T13" fmla="*/ 34 h 122"/>
                <a:gd name="T14" fmla="*/ 0 w 13"/>
                <a:gd name="T15" fmla="*/ 34 h 122"/>
                <a:gd name="T16" fmla="*/ 0 w 13"/>
                <a:gd name="T17" fmla="*/ 23 h 122"/>
                <a:gd name="T18" fmla="*/ 13 w 13"/>
                <a:gd name="T19" fmla="*/ 23 h 122"/>
                <a:gd name="T20" fmla="*/ 13 w 13"/>
                <a:gd name="T21" fmla="*/ 46 h 122"/>
                <a:gd name="T22" fmla="*/ 13 w 13"/>
                <a:gd name="T23" fmla="*/ 57 h 122"/>
                <a:gd name="T24" fmla="*/ 0 w 13"/>
                <a:gd name="T25" fmla="*/ 57 h 122"/>
                <a:gd name="T26" fmla="*/ 0 w 13"/>
                <a:gd name="T27" fmla="*/ 46 h 122"/>
                <a:gd name="T28" fmla="*/ 13 w 13"/>
                <a:gd name="T29" fmla="*/ 46 h 122"/>
                <a:gd name="T30" fmla="*/ 13 w 13"/>
                <a:gd name="T31" fmla="*/ 68 h 122"/>
                <a:gd name="T32" fmla="*/ 13 w 13"/>
                <a:gd name="T33" fmla="*/ 80 h 122"/>
                <a:gd name="T34" fmla="*/ 0 w 13"/>
                <a:gd name="T35" fmla="*/ 80 h 122"/>
                <a:gd name="T36" fmla="*/ 0 w 13"/>
                <a:gd name="T37" fmla="*/ 68 h 122"/>
                <a:gd name="T38" fmla="*/ 13 w 13"/>
                <a:gd name="T39" fmla="*/ 68 h 122"/>
                <a:gd name="T40" fmla="*/ 13 w 13"/>
                <a:gd name="T41" fmla="*/ 91 h 122"/>
                <a:gd name="T42" fmla="*/ 13 w 13"/>
                <a:gd name="T43" fmla="*/ 103 h 122"/>
                <a:gd name="T44" fmla="*/ 0 w 13"/>
                <a:gd name="T45" fmla="*/ 103 h 122"/>
                <a:gd name="T46" fmla="*/ 0 w 13"/>
                <a:gd name="T47" fmla="*/ 91 h 122"/>
                <a:gd name="T48" fmla="*/ 13 w 13"/>
                <a:gd name="T49" fmla="*/ 91 h 122"/>
                <a:gd name="T50" fmla="*/ 13 w 13"/>
                <a:gd name="T51" fmla="*/ 114 h 122"/>
                <a:gd name="T52" fmla="*/ 13 w 13"/>
                <a:gd name="T53" fmla="*/ 122 h 122"/>
                <a:gd name="T54" fmla="*/ 0 w 13"/>
                <a:gd name="T55" fmla="*/ 122 h 122"/>
                <a:gd name="T56" fmla="*/ 0 w 13"/>
                <a:gd name="T57" fmla="*/ 114 h 122"/>
                <a:gd name="T58" fmla="*/ 13 w 13"/>
                <a:gd name="T59" fmla="*/ 1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122">
                  <a:moveTo>
                    <a:pt x="13" y="0"/>
                  </a:moveTo>
                  <a:lnTo>
                    <a:pt x="13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3" y="0"/>
                  </a:lnTo>
                  <a:close/>
                  <a:moveTo>
                    <a:pt x="13" y="23"/>
                  </a:moveTo>
                  <a:lnTo>
                    <a:pt x="13" y="34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3" y="23"/>
                  </a:lnTo>
                  <a:close/>
                  <a:moveTo>
                    <a:pt x="13" y="46"/>
                  </a:moveTo>
                  <a:lnTo>
                    <a:pt x="13" y="57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13" y="46"/>
                  </a:lnTo>
                  <a:close/>
                  <a:moveTo>
                    <a:pt x="13" y="68"/>
                  </a:moveTo>
                  <a:lnTo>
                    <a:pt x="13" y="8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13" y="68"/>
                  </a:lnTo>
                  <a:close/>
                  <a:moveTo>
                    <a:pt x="13" y="91"/>
                  </a:moveTo>
                  <a:lnTo>
                    <a:pt x="13" y="103"/>
                  </a:lnTo>
                  <a:lnTo>
                    <a:pt x="0" y="103"/>
                  </a:lnTo>
                  <a:lnTo>
                    <a:pt x="0" y="91"/>
                  </a:lnTo>
                  <a:lnTo>
                    <a:pt x="13" y="91"/>
                  </a:lnTo>
                  <a:close/>
                  <a:moveTo>
                    <a:pt x="13" y="114"/>
                  </a:moveTo>
                  <a:lnTo>
                    <a:pt x="13" y="122"/>
                  </a:lnTo>
                  <a:lnTo>
                    <a:pt x="0" y="122"/>
                  </a:lnTo>
                  <a:lnTo>
                    <a:pt x="0" y="114"/>
                  </a:lnTo>
                  <a:lnTo>
                    <a:pt x="13" y="114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56"/>
            <p:cNvSpPr>
              <a:spLocks noChangeArrowheads="1"/>
            </p:cNvSpPr>
            <p:nvPr/>
          </p:nvSpPr>
          <p:spPr bwMode="auto">
            <a:xfrm>
              <a:off x="2099" y="1516"/>
              <a:ext cx="1514" cy="184"/>
            </a:xfrm>
            <a:prstGeom prst="rect">
              <a:avLst/>
            </a:prstGeom>
            <a:noFill/>
            <a:ln w="4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57"/>
            <p:cNvSpPr>
              <a:spLocks noChangeArrowheads="1"/>
            </p:cNvSpPr>
            <p:nvPr/>
          </p:nvSpPr>
          <p:spPr bwMode="auto">
            <a:xfrm>
              <a:off x="2145" y="1556"/>
              <a:ext cx="12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Minister of Finance and Planning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Freeform 58"/>
            <p:cNvSpPr>
              <a:spLocks noEditPoints="1"/>
            </p:cNvSpPr>
            <p:nvPr/>
          </p:nvSpPr>
          <p:spPr bwMode="auto">
            <a:xfrm>
              <a:off x="2953" y="1394"/>
              <a:ext cx="13" cy="122"/>
            </a:xfrm>
            <a:custGeom>
              <a:avLst/>
              <a:gdLst>
                <a:gd name="T0" fmla="*/ 13 w 13"/>
                <a:gd name="T1" fmla="*/ 0 h 122"/>
                <a:gd name="T2" fmla="*/ 13 w 13"/>
                <a:gd name="T3" fmla="*/ 11 h 122"/>
                <a:gd name="T4" fmla="*/ 0 w 13"/>
                <a:gd name="T5" fmla="*/ 11 h 122"/>
                <a:gd name="T6" fmla="*/ 0 w 13"/>
                <a:gd name="T7" fmla="*/ 0 h 122"/>
                <a:gd name="T8" fmla="*/ 13 w 13"/>
                <a:gd name="T9" fmla="*/ 0 h 122"/>
                <a:gd name="T10" fmla="*/ 13 w 13"/>
                <a:gd name="T11" fmla="*/ 23 h 122"/>
                <a:gd name="T12" fmla="*/ 13 w 13"/>
                <a:gd name="T13" fmla="*/ 34 h 122"/>
                <a:gd name="T14" fmla="*/ 0 w 13"/>
                <a:gd name="T15" fmla="*/ 34 h 122"/>
                <a:gd name="T16" fmla="*/ 0 w 13"/>
                <a:gd name="T17" fmla="*/ 23 h 122"/>
                <a:gd name="T18" fmla="*/ 13 w 13"/>
                <a:gd name="T19" fmla="*/ 23 h 122"/>
                <a:gd name="T20" fmla="*/ 13 w 13"/>
                <a:gd name="T21" fmla="*/ 46 h 122"/>
                <a:gd name="T22" fmla="*/ 13 w 13"/>
                <a:gd name="T23" fmla="*/ 57 h 122"/>
                <a:gd name="T24" fmla="*/ 0 w 13"/>
                <a:gd name="T25" fmla="*/ 57 h 122"/>
                <a:gd name="T26" fmla="*/ 0 w 13"/>
                <a:gd name="T27" fmla="*/ 46 h 122"/>
                <a:gd name="T28" fmla="*/ 13 w 13"/>
                <a:gd name="T29" fmla="*/ 46 h 122"/>
                <a:gd name="T30" fmla="*/ 13 w 13"/>
                <a:gd name="T31" fmla="*/ 68 h 122"/>
                <a:gd name="T32" fmla="*/ 13 w 13"/>
                <a:gd name="T33" fmla="*/ 80 h 122"/>
                <a:gd name="T34" fmla="*/ 0 w 13"/>
                <a:gd name="T35" fmla="*/ 80 h 122"/>
                <a:gd name="T36" fmla="*/ 0 w 13"/>
                <a:gd name="T37" fmla="*/ 68 h 122"/>
                <a:gd name="T38" fmla="*/ 13 w 13"/>
                <a:gd name="T39" fmla="*/ 68 h 122"/>
                <a:gd name="T40" fmla="*/ 13 w 13"/>
                <a:gd name="T41" fmla="*/ 91 h 122"/>
                <a:gd name="T42" fmla="*/ 13 w 13"/>
                <a:gd name="T43" fmla="*/ 103 h 122"/>
                <a:gd name="T44" fmla="*/ 0 w 13"/>
                <a:gd name="T45" fmla="*/ 103 h 122"/>
                <a:gd name="T46" fmla="*/ 0 w 13"/>
                <a:gd name="T47" fmla="*/ 91 h 122"/>
                <a:gd name="T48" fmla="*/ 13 w 13"/>
                <a:gd name="T49" fmla="*/ 91 h 122"/>
                <a:gd name="T50" fmla="*/ 13 w 13"/>
                <a:gd name="T51" fmla="*/ 114 h 122"/>
                <a:gd name="T52" fmla="*/ 13 w 13"/>
                <a:gd name="T53" fmla="*/ 122 h 122"/>
                <a:gd name="T54" fmla="*/ 0 w 13"/>
                <a:gd name="T55" fmla="*/ 122 h 122"/>
                <a:gd name="T56" fmla="*/ 0 w 13"/>
                <a:gd name="T57" fmla="*/ 114 h 122"/>
                <a:gd name="T58" fmla="*/ 13 w 13"/>
                <a:gd name="T59" fmla="*/ 1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122">
                  <a:moveTo>
                    <a:pt x="13" y="0"/>
                  </a:moveTo>
                  <a:lnTo>
                    <a:pt x="13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3" y="0"/>
                  </a:lnTo>
                  <a:close/>
                  <a:moveTo>
                    <a:pt x="13" y="23"/>
                  </a:moveTo>
                  <a:lnTo>
                    <a:pt x="13" y="34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3" y="23"/>
                  </a:lnTo>
                  <a:close/>
                  <a:moveTo>
                    <a:pt x="13" y="46"/>
                  </a:moveTo>
                  <a:lnTo>
                    <a:pt x="13" y="57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13" y="46"/>
                  </a:lnTo>
                  <a:close/>
                  <a:moveTo>
                    <a:pt x="13" y="68"/>
                  </a:moveTo>
                  <a:lnTo>
                    <a:pt x="13" y="8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13" y="68"/>
                  </a:lnTo>
                  <a:close/>
                  <a:moveTo>
                    <a:pt x="13" y="91"/>
                  </a:moveTo>
                  <a:lnTo>
                    <a:pt x="13" y="103"/>
                  </a:lnTo>
                  <a:lnTo>
                    <a:pt x="0" y="103"/>
                  </a:lnTo>
                  <a:lnTo>
                    <a:pt x="0" y="91"/>
                  </a:lnTo>
                  <a:lnTo>
                    <a:pt x="13" y="91"/>
                  </a:lnTo>
                  <a:close/>
                  <a:moveTo>
                    <a:pt x="13" y="114"/>
                  </a:moveTo>
                  <a:lnTo>
                    <a:pt x="13" y="122"/>
                  </a:lnTo>
                  <a:lnTo>
                    <a:pt x="0" y="122"/>
                  </a:lnTo>
                  <a:lnTo>
                    <a:pt x="0" y="114"/>
                  </a:lnTo>
                  <a:lnTo>
                    <a:pt x="13" y="114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3" name="Group 61"/>
            <p:cNvGrpSpPr>
              <a:grpSpLocks/>
            </p:cNvGrpSpPr>
            <p:nvPr/>
          </p:nvGrpSpPr>
          <p:grpSpPr bwMode="auto">
            <a:xfrm>
              <a:off x="2099" y="1792"/>
              <a:ext cx="2890" cy="123"/>
              <a:chOff x="2099" y="1792"/>
              <a:chExt cx="2890" cy="123"/>
            </a:xfrm>
          </p:grpSpPr>
          <p:sp>
            <p:nvSpPr>
              <p:cNvPr id="74" name="Rectangle 59"/>
              <p:cNvSpPr>
                <a:spLocks noChangeArrowheads="1"/>
              </p:cNvSpPr>
              <p:nvPr/>
            </p:nvSpPr>
            <p:spPr bwMode="auto">
              <a:xfrm>
                <a:off x="2099" y="1792"/>
                <a:ext cx="2890" cy="123"/>
              </a:xfrm>
              <a:prstGeom prst="rect">
                <a:avLst/>
              </a:prstGeom>
              <a:solidFill>
                <a:srgbClr val="FF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60"/>
              <p:cNvSpPr>
                <a:spLocks noChangeArrowheads="1"/>
              </p:cNvSpPr>
              <p:nvPr/>
            </p:nvSpPr>
            <p:spPr bwMode="auto">
              <a:xfrm>
                <a:off x="2099" y="1792"/>
                <a:ext cx="2890" cy="123"/>
              </a:xfrm>
              <a:prstGeom prst="rect">
                <a:avLst/>
              </a:prstGeom>
              <a:noFill/>
              <a:ln w="4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" name="Rectangle 62"/>
            <p:cNvSpPr>
              <a:spLocks noChangeArrowheads="1"/>
            </p:cNvSpPr>
            <p:nvPr/>
          </p:nvSpPr>
          <p:spPr bwMode="auto">
            <a:xfrm>
              <a:off x="2173" y="1805"/>
              <a:ext cx="195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Public Utilities Commission of Sri Lanka    (Regulator)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Freeform 63"/>
            <p:cNvSpPr>
              <a:spLocks noEditPoints="1"/>
            </p:cNvSpPr>
            <p:nvPr/>
          </p:nvSpPr>
          <p:spPr bwMode="auto">
            <a:xfrm>
              <a:off x="2953" y="1700"/>
              <a:ext cx="13" cy="81"/>
            </a:xfrm>
            <a:custGeom>
              <a:avLst/>
              <a:gdLst>
                <a:gd name="T0" fmla="*/ 13 w 13"/>
                <a:gd name="T1" fmla="*/ 0 h 81"/>
                <a:gd name="T2" fmla="*/ 13 w 13"/>
                <a:gd name="T3" fmla="*/ 12 h 81"/>
                <a:gd name="T4" fmla="*/ 0 w 13"/>
                <a:gd name="T5" fmla="*/ 12 h 81"/>
                <a:gd name="T6" fmla="*/ 0 w 13"/>
                <a:gd name="T7" fmla="*/ 0 h 81"/>
                <a:gd name="T8" fmla="*/ 13 w 13"/>
                <a:gd name="T9" fmla="*/ 0 h 81"/>
                <a:gd name="T10" fmla="*/ 13 w 13"/>
                <a:gd name="T11" fmla="*/ 23 h 81"/>
                <a:gd name="T12" fmla="*/ 13 w 13"/>
                <a:gd name="T13" fmla="*/ 35 h 81"/>
                <a:gd name="T14" fmla="*/ 0 w 13"/>
                <a:gd name="T15" fmla="*/ 35 h 81"/>
                <a:gd name="T16" fmla="*/ 0 w 13"/>
                <a:gd name="T17" fmla="*/ 23 h 81"/>
                <a:gd name="T18" fmla="*/ 13 w 13"/>
                <a:gd name="T19" fmla="*/ 23 h 81"/>
                <a:gd name="T20" fmla="*/ 13 w 13"/>
                <a:gd name="T21" fmla="*/ 46 h 81"/>
                <a:gd name="T22" fmla="*/ 13 w 13"/>
                <a:gd name="T23" fmla="*/ 58 h 81"/>
                <a:gd name="T24" fmla="*/ 0 w 13"/>
                <a:gd name="T25" fmla="*/ 58 h 81"/>
                <a:gd name="T26" fmla="*/ 0 w 13"/>
                <a:gd name="T27" fmla="*/ 46 h 81"/>
                <a:gd name="T28" fmla="*/ 13 w 13"/>
                <a:gd name="T29" fmla="*/ 46 h 81"/>
                <a:gd name="T30" fmla="*/ 13 w 13"/>
                <a:gd name="T31" fmla="*/ 69 h 81"/>
                <a:gd name="T32" fmla="*/ 13 w 13"/>
                <a:gd name="T33" fmla="*/ 81 h 81"/>
                <a:gd name="T34" fmla="*/ 0 w 13"/>
                <a:gd name="T35" fmla="*/ 81 h 81"/>
                <a:gd name="T36" fmla="*/ 0 w 13"/>
                <a:gd name="T37" fmla="*/ 69 h 81"/>
                <a:gd name="T38" fmla="*/ 13 w 13"/>
                <a:gd name="T39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81">
                  <a:moveTo>
                    <a:pt x="13" y="0"/>
                  </a:moveTo>
                  <a:lnTo>
                    <a:pt x="13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3" y="0"/>
                  </a:lnTo>
                  <a:close/>
                  <a:moveTo>
                    <a:pt x="13" y="23"/>
                  </a:moveTo>
                  <a:lnTo>
                    <a:pt x="13" y="35"/>
                  </a:lnTo>
                  <a:lnTo>
                    <a:pt x="0" y="35"/>
                  </a:lnTo>
                  <a:lnTo>
                    <a:pt x="0" y="23"/>
                  </a:lnTo>
                  <a:lnTo>
                    <a:pt x="13" y="23"/>
                  </a:lnTo>
                  <a:close/>
                  <a:moveTo>
                    <a:pt x="13" y="46"/>
                  </a:moveTo>
                  <a:lnTo>
                    <a:pt x="13" y="58"/>
                  </a:lnTo>
                  <a:lnTo>
                    <a:pt x="0" y="58"/>
                  </a:lnTo>
                  <a:lnTo>
                    <a:pt x="0" y="46"/>
                  </a:lnTo>
                  <a:lnTo>
                    <a:pt x="13" y="46"/>
                  </a:lnTo>
                  <a:close/>
                  <a:moveTo>
                    <a:pt x="13" y="69"/>
                  </a:moveTo>
                  <a:lnTo>
                    <a:pt x="13" y="81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13" y="69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64"/>
            <p:cNvSpPr>
              <a:spLocks noEditPoints="1"/>
            </p:cNvSpPr>
            <p:nvPr/>
          </p:nvSpPr>
          <p:spPr bwMode="auto">
            <a:xfrm>
              <a:off x="2183" y="1915"/>
              <a:ext cx="39" cy="184"/>
            </a:xfrm>
            <a:custGeom>
              <a:avLst/>
              <a:gdLst>
                <a:gd name="T0" fmla="*/ 26 w 39"/>
                <a:gd name="T1" fmla="*/ 0 h 184"/>
                <a:gd name="T2" fmla="*/ 26 w 39"/>
                <a:gd name="T3" fmla="*/ 46 h 184"/>
                <a:gd name="T4" fmla="*/ 13 w 39"/>
                <a:gd name="T5" fmla="*/ 46 h 184"/>
                <a:gd name="T6" fmla="*/ 13 w 39"/>
                <a:gd name="T7" fmla="*/ 0 h 184"/>
                <a:gd name="T8" fmla="*/ 26 w 39"/>
                <a:gd name="T9" fmla="*/ 0 h 184"/>
                <a:gd name="T10" fmla="*/ 26 w 39"/>
                <a:gd name="T11" fmla="*/ 80 h 184"/>
                <a:gd name="T12" fmla="*/ 26 w 39"/>
                <a:gd name="T13" fmla="*/ 126 h 184"/>
                <a:gd name="T14" fmla="*/ 13 w 39"/>
                <a:gd name="T15" fmla="*/ 126 h 184"/>
                <a:gd name="T16" fmla="*/ 13 w 39"/>
                <a:gd name="T17" fmla="*/ 80 h 184"/>
                <a:gd name="T18" fmla="*/ 26 w 39"/>
                <a:gd name="T19" fmla="*/ 80 h 184"/>
                <a:gd name="T20" fmla="*/ 39 w 39"/>
                <a:gd name="T21" fmla="*/ 149 h 184"/>
                <a:gd name="T22" fmla="*/ 19 w 39"/>
                <a:gd name="T23" fmla="*/ 184 h 184"/>
                <a:gd name="T24" fmla="*/ 0 w 39"/>
                <a:gd name="T25" fmla="*/ 149 h 184"/>
                <a:gd name="T26" fmla="*/ 39 w 39"/>
                <a:gd name="T27" fmla="*/ 1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184">
                  <a:moveTo>
                    <a:pt x="26" y="0"/>
                  </a:moveTo>
                  <a:lnTo>
                    <a:pt x="26" y="46"/>
                  </a:lnTo>
                  <a:lnTo>
                    <a:pt x="13" y="46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26" y="80"/>
                  </a:moveTo>
                  <a:lnTo>
                    <a:pt x="26" y="126"/>
                  </a:lnTo>
                  <a:lnTo>
                    <a:pt x="13" y="126"/>
                  </a:lnTo>
                  <a:lnTo>
                    <a:pt x="13" y="80"/>
                  </a:lnTo>
                  <a:lnTo>
                    <a:pt x="26" y="80"/>
                  </a:lnTo>
                  <a:close/>
                  <a:moveTo>
                    <a:pt x="39" y="149"/>
                  </a:moveTo>
                  <a:lnTo>
                    <a:pt x="19" y="184"/>
                  </a:lnTo>
                  <a:lnTo>
                    <a:pt x="0" y="149"/>
                  </a:lnTo>
                  <a:lnTo>
                    <a:pt x="39" y="149"/>
                  </a:lnTo>
                  <a:close/>
                </a:path>
              </a:pathLst>
            </a:custGeom>
            <a:solidFill>
              <a:srgbClr val="993300"/>
            </a:solidFill>
            <a:ln w="1" cap="flat">
              <a:solidFill>
                <a:srgbClr val="9933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3387" y="1915"/>
              <a:ext cx="39" cy="153"/>
            </a:xfrm>
            <a:custGeom>
              <a:avLst/>
              <a:gdLst>
                <a:gd name="T0" fmla="*/ 26 w 39"/>
                <a:gd name="T1" fmla="*/ 0 h 153"/>
                <a:gd name="T2" fmla="*/ 26 w 39"/>
                <a:gd name="T3" fmla="*/ 46 h 153"/>
                <a:gd name="T4" fmla="*/ 13 w 39"/>
                <a:gd name="T5" fmla="*/ 46 h 153"/>
                <a:gd name="T6" fmla="*/ 13 w 39"/>
                <a:gd name="T7" fmla="*/ 0 h 153"/>
                <a:gd name="T8" fmla="*/ 26 w 39"/>
                <a:gd name="T9" fmla="*/ 0 h 153"/>
                <a:gd name="T10" fmla="*/ 26 w 39"/>
                <a:gd name="T11" fmla="*/ 80 h 153"/>
                <a:gd name="T12" fmla="*/ 26 w 39"/>
                <a:gd name="T13" fmla="*/ 124 h 153"/>
                <a:gd name="T14" fmla="*/ 13 w 39"/>
                <a:gd name="T15" fmla="*/ 124 h 153"/>
                <a:gd name="T16" fmla="*/ 13 w 39"/>
                <a:gd name="T17" fmla="*/ 80 h 153"/>
                <a:gd name="T18" fmla="*/ 26 w 39"/>
                <a:gd name="T19" fmla="*/ 80 h 153"/>
                <a:gd name="T20" fmla="*/ 39 w 39"/>
                <a:gd name="T21" fmla="*/ 118 h 153"/>
                <a:gd name="T22" fmla="*/ 19 w 39"/>
                <a:gd name="T23" fmla="*/ 153 h 153"/>
                <a:gd name="T24" fmla="*/ 0 w 39"/>
                <a:gd name="T25" fmla="*/ 118 h 153"/>
                <a:gd name="T26" fmla="*/ 39 w 39"/>
                <a:gd name="T27" fmla="*/ 1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153">
                  <a:moveTo>
                    <a:pt x="26" y="0"/>
                  </a:moveTo>
                  <a:lnTo>
                    <a:pt x="26" y="46"/>
                  </a:lnTo>
                  <a:lnTo>
                    <a:pt x="13" y="46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26" y="80"/>
                  </a:moveTo>
                  <a:lnTo>
                    <a:pt x="26" y="124"/>
                  </a:lnTo>
                  <a:lnTo>
                    <a:pt x="13" y="124"/>
                  </a:lnTo>
                  <a:lnTo>
                    <a:pt x="13" y="80"/>
                  </a:lnTo>
                  <a:lnTo>
                    <a:pt x="26" y="80"/>
                  </a:lnTo>
                  <a:close/>
                  <a:moveTo>
                    <a:pt x="39" y="118"/>
                  </a:moveTo>
                  <a:lnTo>
                    <a:pt x="19" y="153"/>
                  </a:lnTo>
                  <a:lnTo>
                    <a:pt x="0" y="118"/>
                  </a:lnTo>
                  <a:lnTo>
                    <a:pt x="39" y="118"/>
                  </a:lnTo>
                  <a:close/>
                </a:path>
              </a:pathLst>
            </a:custGeom>
            <a:solidFill>
              <a:srgbClr val="993300"/>
            </a:solidFill>
            <a:ln w="1" cap="flat">
              <a:solidFill>
                <a:srgbClr val="9933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4763" y="1915"/>
              <a:ext cx="39" cy="674"/>
            </a:xfrm>
            <a:custGeom>
              <a:avLst/>
              <a:gdLst>
                <a:gd name="T0" fmla="*/ 26 w 39"/>
                <a:gd name="T1" fmla="*/ 0 h 674"/>
                <a:gd name="T2" fmla="*/ 26 w 39"/>
                <a:gd name="T3" fmla="*/ 46 h 674"/>
                <a:gd name="T4" fmla="*/ 13 w 39"/>
                <a:gd name="T5" fmla="*/ 46 h 674"/>
                <a:gd name="T6" fmla="*/ 13 w 39"/>
                <a:gd name="T7" fmla="*/ 0 h 674"/>
                <a:gd name="T8" fmla="*/ 26 w 39"/>
                <a:gd name="T9" fmla="*/ 0 h 674"/>
                <a:gd name="T10" fmla="*/ 26 w 39"/>
                <a:gd name="T11" fmla="*/ 80 h 674"/>
                <a:gd name="T12" fmla="*/ 26 w 39"/>
                <a:gd name="T13" fmla="*/ 126 h 674"/>
                <a:gd name="T14" fmla="*/ 13 w 39"/>
                <a:gd name="T15" fmla="*/ 126 h 674"/>
                <a:gd name="T16" fmla="*/ 13 w 39"/>
                <a:gd name="T17" fmla="*/ 80 h 674"/>
                <a:gd name="T18" fmla="*/ 26 w 39"/>
                <a:gd name="T19" fmla="*/ 80 h 674"/>
                <a:gd name="T20" fmla="*/ 26 w 39"/>
                <a:gd name="T21" fmla="*/ 161 h 674"/>
                <a:gd name="T22" fmla="*/ 26 w 39"/>
                <a:gd name="T23" fmla="*/ 207 h 674"/>
                <a:gd name="T24" fmla="*/ 13 w 39"/>
                <a:gd name="T25" fmla="*/ 207 h 674"/>
                <a:gd name="T26" fmla="*/ 13 w 39"/>
                <a:gd name="T27" fmla="*/ 161 h 674"/>
                <a:gd name="T28" fmla="*/ 26 w 39"/>
                <a:gd name="T29" fmla="*/ 161 h 674"/>
                <a:gd name="T30" fmla="*/ 26 w 39"/>
                <a:gd name="T31" fmla="*/ 241 h 674"/>
                <a:gd name="T32" fmla="*/ 26 w 39"/>
                <a:gd name="T33" fmla="*/ 287 h 674"/>
                <a:gd name="T34" fmla="*/ 13 w 39"/>
                <a:gd name="T35" fmla="*/ 287 h 674"/>
                <a:gd name="T36" fmla="*/ 13 w 39"/>
                <a:gd name="T37" fmla="*/ 241 h 674"/>
                <a:gd name="T38" fmla="*/ 26 w 39"/>
                <a:gd name="T39" fmla="*/ 241 h 674"/>
                <a:gd name="T40" fmla="*/ 26 w 39"/>
                <a:gd name="T41" fmla="*/ 322 h 674"/>
                <a:gd name="T42" fmla="*/ 26 w 39"/>
                <a:gd name="T43" fmla="*/ 368 h 674"/>
                <a:gd name="T44" fmla="*/ 13 w 39"/>
                <a:gd name="T45" fmla="*/ 368 h 674"/>
                <a:gd name="T46" fmla="*/ 13 w 39"/>
                <a:gd name="T47" fmla="*/ 322 h 674"/>
                <a:gd name="T48" fmla="*/ 26 w 39"/>
                <a:gd name="T49" fmla="*/ 322 h 674"/>
                <a:gd name="T50" fmla="*/ 26 w 39"/>
                <a:gd name="T51" fmla="*/ 402 h 674"/>
                <a:gd name="T52" fmla="*/ 26 w 39"/>
                <a:gd name="T53" fmla="*/ 448 h 674"/>
                <a:gd name="T54" fmla="*/ 13 w 39"/>
                <a:gd name="T55" fmla="*/ 448 h 674"/>
                <a:gd name="T56" fmla="*/ 13 w 39"/>
                <a:gd name="T57" fmla="*/ 402 h 674"/>
                <a:gd name="T58" fmla="*/ 26 w 39"/>
                <a:gd name="T59" fmla="*/ 402 h 674"/>
                <a:gd name="T60" fmla="*/ 26 w 39"/>
                <a:gd name="T61" fmla="*/ 483 h 674"/>
                <a:gd name="T62" fmla="*/ 26 w 39"/>
                <a:gd name="T63" fmla="*/ 529 h 674"/>
                <a:gd name="T64" fmla="*/ 13 w 39"/>
                <a:gd name="T65" fmla="*/ 529 h 674"/>
                <a:gd name="T66" fmla="*/ 13 w 39"/>
                <a:gd name="T67" fmla="*/ 483 h 674"/>
                <a:gd name="T68" fmla="*/ 26 w 39"/>
                <a:gd name="T69" fmla="*/ 483 h 674"/>
                <a:gd name="T70" fmla="*/ 26 w 39"/>
                <a:gd name="T71" fmla="*/ 563 h 674"/>
                <a:gd name="T72" fmla="*/ 26 w 39"/>
                <a:gd name="T73" fmla="*/ 609 h 674"/>
                <a:gd name="T74" fmla="*/ 13 w 39"/>
                <a:gd name="T75" fmla="*/ 609 h 674"/>
                <a:gd name="T76" fmla="*/ 13 w 39"/>
                <a:gd name="T77" fmla="*/ 563 h 674"/>
                <a:gd name="T78" fmla="*/ 26 w 39"/>
                <a:gd name="T79" fmla="*/ 563 h 674"/>
                <a:gd name="T80" fmla="*/ 26 w 39"/>
                <a:gd name="T81" fmla="*/ 643 h 674"/>
                <a:gd name="T82" fmla="*/ 26 w 39"/>
                <a:gd name="T83" fmla="*/ 645 h 674"/>
                <a:gd name="T84" fmla="*/ 13 w 39"/>
                <a:gd name="T85" fmla="*/ 645 h 674"/>
                <a:gd name="T86" fmla="*/ 13 w 39"/>
                <a:gd name="T87" fmla="*/ 643 h 674"/>
                <a:gd name="T88" fmla="*/ 26 w 39"/>
                <a:gd name="T89" fmla="*/ 643 h 674"/>
                <a:gd name="T90" fmla="*/ 39 w 39"/>
                <a:gd name="T91" fmla="*/ 640 h 674"/>
                <a:gd name="T92" fmla="*/ 19 w 39"/>
                <a:gd name="T93" fmla="*/ 674 h 674"/>
                <a:gd name="T94" fmla="*/ 0 w 39"/>
                <a:gd name="T95" fmla="*/ 640 h 674"/>
                <a:gd name="T96" fmla="*/ 39 w 39"/>
                <a:gd name="T97" fmla="*/ 64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" h="674">
                  <a:moveTo>
                    <a:pt x="26" y="0"/>
                  </a:moveTo>
                  <a:lnTo>
                    <a:pt x="26" y="46"/>
                  </a:lnTo>
                  <a:lnTo>
                    <a:pt x="13" y="46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26" y="80"/>
                  </a:moveTo>
                  <a:lnTo>
                    <a:pt x="26" y="126"/>
                  </a:lnTo>
                  <a:lnTo>
                    <a:pt x="13" y="126"/>
                  </a:lnTo>
                  <a:lnTo>
                    <a:pt x="13" y="80"/>
                  </a:lnTo>
                  <a:lnTo>
                    <a:pt x="26" y="80"/>
                  </a:lnTo>
                  <a:close/>
                  <a:moveTo>
                    <a:pt x="26" y="161"/>
                  </a:moveTo>
                  <a:lnTo>
                    <a:pt x="26" y="207"/>
                  </a:lnTo>
                  <a:lnTo>
                    <a:pt x="13" y="207"/>
                  </a:lnTo>
                  <a:lnTo>
                    <a:pt x="13" y="161"/>
                  </a:lnTo>
                  <a:lnTo>
                    <a:pt x="26" y="161"/>
                  </a:lnTo>
                  <a:close/>
                  <a:moveTo>
                    <a:pt x="26" y="241"/>
                  </a:moveTo>
                  <a:lnTo>
                    <a:pt x="26" y="287"/>
                  </a:lnTo>
                  <a:lnTo>
                    <a:pt x="13" y="287"/>
                  </a:lnTo>
                  <a:lnTo>
                    <a:pt x="13" y="241"/>
                  </a:lnTo>
                  <a:lnTo>
                    <a:pt x="26" y="241"/>
                  </a:lnTo>
                  <a:close/>
                  <a:moveTo>
                    <a:pt x="26" y="322"/>
                  </a:moveTo>
                  <a:lnTo>
                    <a:pt x="26" y="368"/>
                  </a:lnTo>
                  <a:lnTo>
                    <a:pt x="13" y="368"/>
                  </a:lnTo>
                  <a:lnTo>
                    <a:pt x="13" y="322"/>
                  </a:lnTo>
                  <a:lnTo>
                    <a:pt x="26" y="322"/>
                  </a:lnTo>
                  <a:close/>
                  <a:moveTo>
                    <a:pt x="26" y="402"/>
                  </a:moveTo>
                  <a:lnTo>
                    <a:pt x="26" y="448"/>
                  </a:lnTo>
                  <a:lnTo>
                    <a:pt x="13" y="448"/>
                  </a:lnTo>
                  <a:lnTo>
                    <a:pt x="13" y="402"/>
                  </a:lnTo>
                  <a:lnTo>
                    <a:pt x="26" y="402"/>
                  </a:lnTo>
                  <a:close/>
                  <a:moveTo>
                    <a:pt x="26" y="483"/>
                  </a:moveTo>
                  <a:lnTo>
                    <a:pt x="26" y="529"/>
                  </a:lnTo>
                  <a:lnTo>
                    <a:pt x="13" y="529"/>
                  </a:lnTo>
                  <a:lnTo>
                    <a:pt x="13" y="483"/>
                  </a:lnTo>
                  <a:lnTo>
                    <a:pt x="26" y="483"/>
                  </a:lnTo>
                  <a:close/>
                  <a:moveTo>
                    <a:pt x="26" y="563"/>
                  </a:moveTo>
                  <a:lnTo>
                    <a:pt x="26" y="609"/>
                  </a:lnTo>
                  <a:lnTo>
                    <a:pt x="13" y="609"/>
                  </a:lnTo>
                  <a:lnTo>
                    <a:pt x="13" y="563"/>
                  </a:lnTo>
                  <a:lnTo>
                    <a:pt x="26" y="563"/>
                  </a:lnTo>
                  <a:close/>
                  <a:moveTo>
                    <a:pt x="26" y="643"/>
                  </a:moveTo>
                  <a:lnTo>
                    <a:pt x="26" y="645"/>
                  </a:lnTo>
                  <a:lnTo>
                    <a:pt x="13" y="645"/>
                  </a:lnTo>
                  <a:lnTo>
                    <a:pt x="13" y="643"/>
                  </a:lnTo>
                  <a:lnTo>
                    <a:pt x="26" y="643"/>
                  </a:lnTo>
                  <a:close/>
                  <a:moveTo>
                    <a:pt x="39" y="640"/>
                  </a:moveTo>
                  <a:lnTo>
                    <a:pt x="19" y="674"/>
                  </a:lnTo>
                  <a:lnTo>
                    <a:pt x="0" y="640"/>
                  </a:lnTo>
                  <a:lnTo>
                    <a:pt x="39" y="640"/>
                  </a:lnTo>
                  <a:close/>
                </a:path>
              </a:pathLst>
            </a:custGeom>
            <a:solidFill>
              <a:srgbClr val="800000"/>
            </a:solidFill>
            <a:ln w="1" cap="flat">
              <a:solidFill>
                <a:srgbClr val="8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7"/>
            <p:cNvSpPr>
              <a:spLocks noEditPoints="1"/>
            </p:cNvSpPr>
            <p:nvPr/>
          </p:nvSpPr>
          <p:spPr bwMode="auto">
            <a:xfrm>
              <a:off x="4019" y="1700"/>
              <a:ext cx="13" cy="356"/>
            </a:xfrm>
            <a:custGeom>
              <a:avLst/>
              <a:gdLst>
                <a:gd name="T0" fmla="*/ 13 w 13"/>
                <a:gd name="T1" fmla="*/ 12 h 356"/>
                <a:gd name="T2" fmla="*/ 0 w 13"/>
                <a:gd name="T3" fmla="*/ 0 h 356"/>
                <a:gd name="T4" fmla="*/ 13 w 13"/>
                <a:gd name="T5" fmla="*/ 23 h 356"/>
                <a:gd name="T6" fmla="*/ 0 w 13"/>
                <a:gd name="T7" fmla="*/ 35 h 356"/>
                <a:gd name="T8" fmla="*/ 13 w 13"/>
                <a:gd name="T9" fmla="*/ 23 h 356"/>
                <a:gd name="T10" fmla="*/ 13 w 13"/>
                <a:gd name="T11" fmla="*/ 58 h 356"/>
                <a:gd name="T12" fmla="*/ 0 w 13"/>
                <a:gd name="T13" fmla="*/ 46 h 356"/>
                <a:gd name="T14" fmla="*/ 13 w 13"/>
                <a:gd name="T15" fmla="*/ 69 h 356"/>
                <a:gd name="T16" fmla="*/ 0 w 13"/>
                <a:gd name="T17" fmla="*/ 81 h 356"/>
                <a:gd name="T18" fmla="*/ 13 w 13"/>
                <a:gd name="T19" fmla="*/ 69 h 356"/>
                <a:gd name="T20" fmla="*/ 13 w 13"/>
                <a:gd name="T21" fmla="*/ 104 h 356"/>
                <a:gd name="T22" fmla="*/ 0 w 13"/>
                <a:gd name="T23" fmla="*/ 92 h 356"/>
                <a:gd name="T24" fmla="*/ 13 w 13"/>
                <a:gd name="T25" fmla="*/ 115 h 356"/>
                <a:gd name="T26" fmla="*/ 0 w 13"/>
                <a:gd name="T27" fmla="*/ 127 h 356"/>
                <a:gd name="T28" fmla="*/ 13 w 13"/>
                <a:gd name="T29" fmla="*/ 115 h 356"/>
                <a:gd name="T30" fmla="*/ 13 w 13"/>
                <a:gd name="T31" fmla="*/ 150 h 356"/>
                <a:gd name="T32" fmla="*/ 0 w 13"/>
                <a:gd name="T33" fmla="*/ 138 h 356"/>
                <a:gd name="T34" fmla="*/ 13 w 13"/>
                <a:gd name="T35" fmla="*/ 161 h 356"/>
                <a:gd name="T36" fmla="*/ 0 w 13"/>
                <a:gd name="T37" fmla="*/ 173 h 356"/>
                <a:gd name="T38" fmla="*/ 13 w 13"/>
                <a:gd name="T39" fmla="*/ 161 h 356"/>
                <a:gd name="T40" fmla="*/ 13 w 13"/>
                <a:gd name="T41" fmla="*/ 196 h 356"/>
                <a:gd name="T42" fmla="*/ 0 w 13"/>
                <a:gd name="T43" fmla="*/ 184 h 356"/>
                <a:gd name="T44" fmla="*/ 13 w 13"/>
                <a:gd name="T45" fmla="*/ 207 h 356"/>
                <a:gd name="T46" fmla="*/ 0 w 13"/>
                <a:gd name="T47" fmla="*/ 219 h 356"/>
                <a:gd name="T48" fmla="*/ 13 w 13"/>
                <a:gd name="T49" fmla="*/ 207 h 356"/>
                <a:gd name="T50" fmla="*/ 13 w 13"/>
                <a:gd name="T51" fmla="*/ 242 h 356"/>
                <a:gd name="T52" fmla="*/ 0 w 13"/>
                <a:gd name="T53" fmla="*/ 230 h 356"/>
                <a:gd name="T54" fmla="*/ 13 w 13"/>
                <a:gd name="T55" fmla="*/ 253 h 356"/>
                <a:gd name="T56" fmla="*/ 0 w 13"/>
                <a:gd name="T57" fmla="*/ 265 h 356"/>
                <a:gd name="T58" fmla="*/ 13 w 13"/>
                <a:gd name="T59" fmla="*/ 253 h 356"/>
                <a:gd name="T60" fmla="*/ 13 w 13"/>
                <a:gd name="T61" fmla="*/ 287 h 356"/>
                <a:gd name="T62" fmla="*/ 0 w 13"/>
                <a:gd name="T63" fmla="*/ 276 h 356"/>
                <a:gd name="T64" fmla="*/ 13 w 13"/>
                <a:gd name="T65" fmla="*/ 299 h 356"/>
                <a:gd name="T66" fmla="*/ 0 w 13"/>
                <a:gd name="T67" fmla="*/ 310 h 356"/>
                <a:gd name="T68" fmla="*/ 13 w 13"/>
                <a:gd name="T69" fmla="*/ 299 h 356"/>
                <a:gd name="T70" fmla="*/ 13 w 13"/>
                <a:gd name="T71" fmla="*/ 333 h 356"/>
                <a:gd name="T72" fmla="*/ 0 w 13"/>
                <a:gd name="T73" fmla="*/ 322 h 356"/>
                <a:gd name="T74" fmla="*/ 13 w 13"/>
                <a:gd name="T75" fmla="*/ 345 h 356"/>
                <a:gd name="T76" fmla="*/ 0 w 13"/>
                <a:gd name="T77" fmla="*/ 356 h 356"/>
                <a:gd name="T78" fmla="*/ 13 w 13"/>
                <a:gd name="T79" fmla="*/ 34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" h="356">
                  <a:moveTo>
                    <a:pt x="13" y="0"/>
                  </a:moveTo>
                  <a:lnTo>
                    <a:pt x="13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3" y="0"/>
                  </a:lnTo>
                  <a:close/>
                  <a:moveTo>
                    <a:pt x="13" y="23"/>
                  </a:moveTo>
                  <a:lnTo>
                    <a:pt x="13" y="35"/>
                  </a:lnTo>
                  <a:lnTo>
                    <a:pt x="0" y="35"/>
                  </a:lnTo>
                  <a:lnTo>
                    <a:pt x="0" y="23"/>
                  </a:lnTo>
                  <a:lnTo>
                    <a:pt x="13" y="23"/>
                  </a:lnTo>
                  <a:close/>
                  <a:moveTo>
                    <a:pt x="13" y="46"/>
                  </a:moveTo>
                  <a:lnTo>
                    <a:pt x="13" y="58"/>
                  </a:lnTo>
                  <a:lnTo>
                    <a:pt x="0" y="58"/>
                  </a:lnTo>
                  <a:lnTo>
                    <a:pt x="0" y="46"/>
                  </a:lnTo>
                  <a:lnTo>
                    <a:pt x="13" y="46"/>
                  </a:lnTo>
                  <a:close/>
                  <a:moveTo>
                    <a:pt x="13" y="69"/>
                  </a:moveTo>
                  <a:lnTo>
                    <a:pt x="13" y="81"/>
                  </a:lnTo>
                  <a:lnTo>
                    <a:pt x="0" y="81"/>
                  </a:lnTo>
                  <a:lnTo>
                    <a:pt x="0" y="69"/>
                  </a:lnTo>
                  <a:lnTo>
                    <a:pt x="13" y="69"/>
                  </a:lnTo>
                  <a:close/>
                  <a:moveTo>
                    <a:pt x="13" y="92"/>
                  </a:moveTo>
                  <a:lnTo>
                    <a:pt x="13" y="104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3" y="92"/>
                  </a:lnTo>
                  <a:close/>
                  <a:moveTo>
                    <a:pt x="13" y="115"/>
                  </a:moveTo>
                  <a:lnTo>
                    <a:pt x="13" y="127"/>
                  </a:lnTo>
                  <a:lnTo>
                    <a:pt x="0" y="127"/>
                  </a:lnTo>
                  <a:lnTo>
                    <a:pt x="0" y="115"/>
                  </a:lnTo>
                  <a:lnTo>
                    <a:pt x="13" y="115"/>
                  </a:lnTo>
                  <a:close/>
                  <a:moveTo>
                    <a:pt x="13" y="138"/>
                  </a:moveTo>
                  <a:lnTo>
                    <a:pt x="13" y="150"/>
                  </a:lnTo>
                  <a:lnTo>
                    <a:pt x="0" y="150"/>
                  </a:lnTo>
                  <a:lnTo>
                    <a:pt x="0" y="138"/>
                  </a:lnTo>
                  <a:lnTo>
                    <a:pt x="13" y="138"/>
                  </a:lnTo>
                  <a:close/>
                  <a:moveTo>
                    <a:pt x="13" y="161"/>
                  </a:moveTo>
                  <a:lnTo>
                    <a:pt x="13" y="173"/>
                  </a:lnTo>
                  <a:lnTo>
                    <a:pt x="0" y="173"/>
                  </a:lnTo>
                  <a:lnTo>
                    <a:pt x="0" y="161"/>
                  </a:lnTo>
                  <a:lnTo>
                    <a:pt x="13" y="161"/>
                  </a:lnTo>
                  <a:close/>
                  <a:moveTo>
                    <a:pt x="13" y="184"/>
                  </a:moveTo>
                  <a:lnTo>
                    <a:pt x="13" y="196"/>
                  </a:lnTo>
                  <a:lnTo>
                    <a:pt x="0" y="196"/>
                  </a:lnTo>
                  <a:lnTo>
                    <a:pt x="0" y="184"/>
                  </a:lnTo>
                  <a:lnTo>
                    <a:pt x="13" y="184"/>
                  </a:lnTo>
                  <a:close/>
                  <a:moveTo>
                    <a:pt x="13" y="207"/>
                  </a:moveTo>
                  <a:lnTo>
                    <a:pt x="13" y="219"/>
                  </a:lnTo>
                  <a:lnTo>
                    <a:pt x="0" y="219"/>
                  </a:lnTo>
                  <a:lnTo>
                    <a:pt x="0" y="207"/>
                  </a:lnTo>
                  <a:lnTo>
                    <a:pt x="13" y="207"/>
                  </a:lnTo>
                  <a:close/>
                  <a:moveTo>
                    <a:pt x="13" y="230"/>
                  </a:moveTo>
                  <a:lnTo>
                    <a:pt x="13" y="242"/>
                  </a:lnTo>
                  <a:lnTo>
                    <a:pt x="0" y="242"/>
                  </a:lnTo>
                  <a:lnTo>
                    <a:pt x="0" y="230"/>
                  </a:lnTo>
                  <a:lnTo>
                    <a:pt x="13" y="230"/>
                  </a:lnTo>
                  <a:close/>
                  <a:moveTo>
                    <a:pt x="13" y="253"/>
                  </a:moveTo>
                  <a:lnTo>
                    <a:pt x="13" y="265"/>
                  </a:lnTo>
                  <a:lnTo>
                    <a:pt x="0" y="265"/>
                  </a:lnTo>
                  <a:lnTo>
                    <a:pt x="0" y="253"/>
                  </a:lnTo>
                  <a:lnTo>
                    <a:pt x="13" y="253"/>
                  </a:lnTo>
                  <a:close/>
                  <a:moveTo>
                    <a:pt x="13" y="276"/>
                  </a:moveTo>
                  <a:lnTo>
                    <a:pt x="13" y="287"/>
                  </a:lnTo>
                  <a:lnTo>
                    <a:pt x="0" y="287"/>
                  </a:lnTo>
                  <a:lnTo>
                    <a:pt x="0" y="276"/>
                  </a:lnTo>
                  <a:lnTo>
                    <a:pt x="13" y="276"/>
                  </a:lnTo>
                  <a:close/>
                  <a:moveTo>
                    <a:pt x="13" y="299"/>
                  </a:moveTo>
                  <a:lnTo>
                    <a:pt x="13" y="310"/>
                  </a:lnTo>
                  <a:lnTo>
                    <a:pt x="0" y="310"/>
                  </a:lnTo>
                  <a:lnTo>
                    <a:pt x="0" y="299"/>
                  </a:lnTo>
                  <a:lnTo>
                    <a:pt x="13" y="299"/>
                  </a:lnTo>
                  <a:close/>
                  <a:moveTo>
                    <a:pt x="13" y="322"/>
                  </a:moveTo>
                  <a:lnTo>
                    <a:pt x="13" y="333"/>
                  </a:lnTo>
                  <a:lnTo>
                    <a:pt x="0" y="333"/>
                  </a:lnTo>
                  <a:lnTo>
                    <a:pt x="0" y="322"/>
                  </a:lnTo>
                  <a:lnTo>
                    <a:pt x="13" y="322"/>
                  </a:lnTo>
                  <a:close/>
                  <a:moveTo>
                    <a:pt x="13" y="345"/>
                  </a:moveTo>
                  <a:lnTo>
                    <a:pt x="13" y="356"/>
                  </a:lnTo>
                  <a:lnTo>
                    <a:pt x="0" y="356"/>
                  </a:lnTo>
                  <a:lnTo>
                    <a:pt x="0" y="345"/>
                  </a:lnTo>
                  <a:lnTo>
                    <a:pt x="13" y="345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0" name="Group 70"/>
            <p:cNvGrpSpPr>
              <a:grpSpLocks/>
            </p:cNvGrpSpPr>
            <p:nvPr/>
          </p:nvGrpSpPr>
          <p:grpSpPr bwMode="auto">
            <a:xfrm>
              <a:off x="2994" y="2620"/>
              <a:ext cx="228" cy="159"/>
              <a:chOff x="2994" y="2620"/>
              <a:chExt cx="228" cy="159"/>
            </a:xfrm>
          </p:grpSpPr>
          <p:sp>
            <p:nvSpPr>
              <p:cNvPr id="72" name="Rectangle 68"/>
              <p:cNvSpPr>
                <a:spLocks noChangeArrowheads="1"/>
              </p:cNvSpPr>
              <p:nvPr/>
            </p:nvSpPr>
            <p:spPr bwMode="auto">
              <a:xfrm>
                <a:off x="2994" y="2620"/>
                <a:ext cx="228" cy="159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69"/>
              <p:cNvSpPr>
                <a:spLocks noChangeArrowheads="1"/>
              </p:cNvSpPr>
              <p:nvPr/>
            </p:nvSpPr>
            <p:spPr bwMode="auto">
              <a:xfrm>
                <a:off x="2994" y="2620"/>
                <a:ext cx="228" cy="159"/>
              </a:xfrm>
              <a:prstGeom prst="rect">
                <a:avLst/>
              </a:prstGeom>
              <a:noFill/>
              <a:ln w="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1" name="Rectangle 71"/>
            <p:cNvSpPr>
              <a:spLocks noChangeArrowheads="1"/>
            </p:cNvSpPr>
            <p:nvPr/>
          </p:nvSpPr>
          <p:spPr bwMode="auto">
            <a:xfrm>
              <a:off x="3043" y="2651"/>
              <a:ext cx="105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D1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2" name="Group 74"/>
            <p:cNvGrpSpPr>
              <a:grpSpLocks/>
            </p:cNvGrpSpPr>
            <p:nvPr/>
          </p:nvGrpSpPr>
          <p:grpSpPr bwMode="auto">
            <a:xfrm>
              <a:off x="3303" y="2620"/>
              <a:ext cx="228" cy="159"/>
              <a:chOff x="3303" y="2620"/>
              <a:chExt cx="228" cy="159"/>
            </a:xfrm>
          </p:grpSpPr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3303" y="2620"/>
                <a:ext cx="228" cy="159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70"/>
              <p:cNvSpPr>
                <a:spLocks noChangeArrowheads="1"/>
              </p:cNvSpPr>
              <p:nvPr/>
            </p:nvSpPr>
            <p:spPr bwMode="auto">
              <a:xfrm>
                <a:off x="3303" y="2620"/>
                <a:ext cx="228" cy="159"/>
              </a:xfrm>
              <a:prstGeom prst="rect">
                <a:avLst/>
              </a:prstGeom>
              <a:noFill/>
              <a:ln w="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Rectangle 75"/>
            <p:cNvSpPr>
              <a:spLocks noChangeArrowheads="1"/>
            </p:cNvSpPr>
            <p:nvPr/>
          </p:nvSpPr>
          <p:spPr bwMode="auto">
            <a:xfrm>
              <a:off x="3352" y="2651"/>
              <a:ext cx="1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D2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4" name="Group 78"/>
            <p:cNvGrpSpPr>
              <a:grpSpLocks/>
            </p:cNvGrpSpPr>
            <p:nvPr/>
          </p:nvGrpSpPr>
          <p:grpSpPr bwMode="auto">
            <a:xfrm>
              <a:off x="3613" y="2620"/>
              <a:ext cx="228" cy="159"/>
              <a:chOff x="3613" y="2620"/>
              <a:chExt cx="228" cy="159"/>
            </a:xfrm>
          </p:grpSpPr>
          <p:sp>
            <p:nvSpPr>
              <p:cNvPr id="68" name="Rectangle 76"/>
              <p:cNvSpPr>
                <a:spLocks noChangeArrowheads="1"/>
              </p:cNvSpPr>
              <p:nvPr/>
            </p:nvSpPr>
            <p:spPr bwMode="auto">
              <a:xfrm>
                <a:off x="3613" y="2620"/>
                <a:ext cx="228" cy="159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Rectangle 77"/>
              <p:cNvSpPr>
                <a:spLocks noChangeArrowheads="1"/>
              </p:cNvSpPr>
              <p:nvPr/>
            </p:nvSpPr>
            <p:spPr bwMode="auto">
              <a:xfrm>
                <a:off x="3613" y="2620"/>
                <a:ext cx="228" cy="159"/>
              </a:xfrm>
              <a:prstGeom prst="rect">
                <a:avLst/>
              </a:prstGeom>
              <a:noFill/>
              <a:ln w="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3662" y="2651"/>
              <a:ext cx="1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D3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6" name="Group 82"/>
            <p:cNvGrpSpPr>
              <a:grpSpLocks/>
            </p:cNvGrpSpPr>
            <p:nvPr/>
          </p:nvGrpSpPr>
          <p:grpSpPr bwMode="auto">
            <a:xfrm>
              <a:off x="3922" y="2620"/>
              <a:ext cx="228" cy="159"/>
              <a:chOff x="3922" y="2620"/>
              <a:chExt cx="228" cy="159"/>
            </a:xfrm>
          </p:grpSpPr>
          <p:sp>
            <p:nvSpPr>
              <p:cNvPr id="66" name="Rectangle 80"/>
              <p:cNvSpPr>
                <a:spLocks noChangeArrowheads="1"/>
              </p:cNvSpPr>
              <p:nvPr/>
            </p:nvSpPr>
            <p:spPr bwMode="auto">
              <a:xfrm>
                <a:off x="3922" y="2620"/>
                <a:ext cx="228" cy="159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Rectangle 81"/>
              <p:cNvSpPr>
                <a:spLocks noChangeArrowheads="1"/>
              </p:cNvSpPr>
              <p:nvPr/>
            </p:nvSpPr>
            <p:spPr bwMode="auto">
              <a:xfrm>
                <a:off x="3922" y="2620"/>
                <a:ext cx="228" cy="159"/>
              </a:xfrm>
              <a:prstGeom prst="rect">
                <a:avLst/>
              </a:prstGeom>
              <a:noFill/>
              <a:ln w="13" cap="rnd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7" name="Rectangle 83"/>
            <p:cNvSpPr>
              <a:spLocks noChangeArrowheads="1"/>
            </p:cNvSpPr>
            <p:nvPr/>
          </p:nvSpPr>
          <p:spPr bwMode="auto">
            <a:xfrm>
              <a:off x="3971" y="2651"/>
              <a:ext cx="1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D4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Freeform 84"/>
            <p:cNvSpPr>
              <a:spLocks noEditPoints="1"/>
            </p:cNvSpPr>
            <p:nvPr/>
          </p:nvSpPr>
          <p:spPr bwMode="auto">
            <a:xfrm>
              <a:off x="3387" y="2558"/>
              <a:ext cx="39" cy="62"/>
            </a:xfrm>
            <a:custGeom>
              <a:avLst/>
              <a:gdLst>
                <a:gd name="T0" fmla="*/ 26 w 39"/>
                <a:gd name="T1" fmla="*/ 0 h 62"/>
                <a:gd name="T2" fmla="*/ 26 w 39"/>
                <a:gd name="T3" fmla="*/ 33 h 62"/>
                <a:gd name="T4" fmla="*/ 13 w 39"/>
                <a:gd name="T5" fmla="*/ 33 h 62"/>
                <a:gd name="T6" fmla="*/ 13 w 39"/>
                <a:gd name="T7" fmla="*/ 0 h 62"/>
                <a:gd name="T8" fmla="*/ 26 w 39"/>
                <a:gd name="T9" fmla="*/ 0 h 62"/>
                <a:gd name="T10" fmla="*/ 39 w 39"/>
                <a:gd name="T11" fmla="*/ 27 h 62"/>
                <a:gd name="T12" fmla="*/ 19 w 39"/>
                <a:gd name="T13" fmla="*/ 62 h 62"/>
                <a:gd name="T14" fmla="*/ 0 w 39"/>
                <a:gd name="T15" fmla="*/ 27 h 62"/>
                <a:gd name="T16" fmla="*/ 39 w 3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62">
                  <a:moveTo>
                    <a:pt x="26" y="0"/>
                  </a:moveTo>
                  <a:lnTo>
                    <a:pt x="26" y="33"/>
                  </a:lnTo>
                  <a:lnTo>
                    <a:pt x="13" y="33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39" y="27"/>
                  </a:moveTo>
                  <a:lnTo>
                    <a:pt x="19" y="62"/>
                  </a:lnTo>
                  <a:lnTo>
                    <a:pt x="0" y="27"/>
                  </a:lnTo>
                  <a:lnTo>
                    <a:pt x="39" y="2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5"/>
            <p:cNvSpPr>
              <a:spLocks noEditPoints="1"/>
            </p:cNvSpPr>
            <p:nvPr/>
          </p:nvSpPr>
          <p:spPr bwMode="auto">
            <a:xfrm>
              <a:off x="3697" y="2558"/>
              <a:ext cx="38" cy="62"/>
            </a:xfrm>
            <a:custGeom>
              <a:avLst/>
              <a:gdLst>
                <a:gd name="T0" fmla="*/ 25 w 38"/>
                <a:gd name="T1" fmla="*/ 0 h 62"/>
                <a:gd name="T2" fmla="*/ 25 w 38"/>
                <a:gd name="T3" fmla="*/ 33 h 62"/>
                <a:gd name="T4" fmla="*/ 13 w 38"/>
                <a:gd name="T5" fmla="*/ 33 h 62"/>
                <a:gd name="T6" fmla="*/ 13 w 38"/>
                <a:gd name="T7" fmla="*/ 0 h 62"/>
                <a:gd name="T8" fmla="*/ 25 w 38"/>
                <a:gd name="T9" fmla="*/ 0 h 62"/>
                <a:gd name="T10" fmla="*/ 38 w 38"/>
                <a:gd name="T11" fmla="*/ 27 h 62"/>
                <a:gd name="T12" fmla="*/ 19 w 38"/>
                <a:gd name="T13" fmla="*/ 62 h 62"/>
                <a:gd name="T14" fmla="*/ 0 w 38"/>
                <a:gd name="T15" fmla="*/ 27 h 62"/>
                <a:gd name="T16" fmla="*/ 38 w 38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25" y="0"/>
                  </a:moveTo>
                  <a:lnTo>
                    <a:pt x="25" y="33"/>
                  </a:lnTo>
                  <a:lnTo>
                    <a:pt x="13" y="33"/>
                  </a:lnTo>
                  <a:lnTo>
                    <a:pt x="13" y="0"/>
                  </a:lnTo>
                  <a:lnTo>
                    <a:pt x="25" y="0"/>
                  </a:lnTo>
                  <a:close/>
                  <a:moveTo>
                    <a:pt x="38" y="27"/>
                  </a:moveTo>
                  <a:lnTo>
                    <a:pt x="19" y="62"/>
                  </a:lnTo>
                  <a:lnTo>
                    <a:pt x="0" y="27"/>
                  </a:lnTo>
                  <a:lnTo>
                    <a:pt x="38" y="2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6"/>
            <p:cNvSpPr>
              <a:spLocks noEditPoints="1"/>
            </p:cNvSpPr>
            <p:nvPr/>
          </p:nvSpPr>
          <p:spPr bwMode="auto">
            <a:xfrm>
              <a:off x="4006" y="2558"/>
              <a:ext cx="39" cy="62"/>
            </a:xfrm>
            <a:custGeom>
              <a:avLst/>
              <a:gdLst>
                <a:gd name="T0" fmla="*/ 26 w 39"/>
                <a:gd name="T1" fmla="*/ 0 h 62"/>
                <a:gd name="T2" fmla="*/ 26 w 39"/>
                <a:gd name="T3" fmla="*/ 33 h 62"/>
                <a:gd name="T4" fmla="*/ 13 w 39"/>
                <a:gd name="T5" fmla="*/ 33 h 62"/>
                <a:gd name="T6" fmla="*/ 13 w 39"/>
                <a:gd name="T7" fmla="*/ 0 h 62"/>
                <a:gd name="T8" fmla="*/ 26 w 39"/>
                <a:gd name="T9" fmla="*/ 0 h 62"/>
                <a:gd name="T10" fmla="*/ 39 w 39"/>
                <a:gd name="T11" fmla="*/ 27 h 62"/>
                <a:gd name="T12" fmla="*/ 20 w 39"/>
                <a:gd name="T13" fmla="*/ 62 h 62"/>
                <a:gd name="T14" fmla="*/ 0 w 39"/>
                <a:gd name="T15" fmla="*/ 27 h 62"/>
                <a:gd name="T16" fmla="*/ 39 w 3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62">
                  <a:moveTo>
                    <a:pt x="26" y="0"/>
                  </a:moveTo>
                  <a:lnTo>
                    <a:pt x="26" y="33"/>
                  </a:lnTo>
                  <a:lnTo>
                    <a:pt x="13" y="33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39" y="27"/>
                  </a:moveTo>
                  <a:lnTo>
                    <a:pt x="20" y="62"/>
                  </a:lnTo>
                  <a:lnTo>
                    <a:pt x="0" y="27"/>
                  </a:lnTo>
                  <a:lnTo>
                    <a:pt x="39" y="27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7"/>
            <p:cNvSpPr>
              <a:spLocks noEditPoints="1"/>
            </p:cNvSpPr>
            <p:nvPr/>
          </p:nvSpPr>
          <p:spPr bwMode="auto">
            <a:xfrm>
              <a:off x="3387" y="2773"/>
              <a:ext cx="39" cy="307"/>
            </a:xfrm>
            <a:custGeom>
              <a:avLst/>
              <a:gdLst>
                <a:gd name="T0" fmla="*/ 26 w 39"/>
                <a:gd name="T1" fmla="*/ 0 h 307"/>
                <a:gd name="T2" fmla="*/ 26 w 39"/>
                <a:gd name="T3" fmla="*/ 278 h 307"/>
                <a:gd name="T4" fmla="*/ 13 w 39"/>
                <a:gd name="T5" fmla="*/ 278 h 307"/>
                <a:gd name="T6" fmla="*/ 13 w 39"/>
                <a:gd name="T7" fmla="*/ 0 h 307"/>
                <a:gd name="T8" fmla="*/ 26 w 39"/>
                <a:gd name="T9" fmla="*/ 0 h 307"/>
                <a:gd name="T10" fmla="*/ 39 w 39"/>
                <a:gd name="T11" fmla="*/ 272 h 307"/>
                <a:gd name="T12" fmla="*/ 19 w 39"/>
                <a:gd name="T13" fmla="*/ 307 h 307"/>
                <a:gd name="T14" fmla="*/ 0 w 39"/>
                <a:gd name="T15" fmla="*/ 272 h 307"/>
                <a:gd name="T16" fmla="*/ 39 w 39"/>
                <a:gd name="T17" fmla="*/ 27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7">
                  <a:moveTo>
                    <a:pt x="26" y="0"/>
                  </a:moveTo>
                  <a:lnTo>
                    <a:pt x="26" y="278"/>
                  </a:lnTo>
                  <a:lnTo>
                    <a:pt x="13" y="278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39" y="272"/>
                  </a:moveTo>
                  <a:lnTo>
                    <a:pt x="19" y="307"/>
                  </a:lnTo>
                  <a:lnTo>
                    <a:pt x="0" y="272"/>
                  </a:lnTo>
                  <a:lnTo>
                    <a:pt x="39" y="27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8"/>
            <p:cNvSpPr>
              <a:spLocks noEditPoints="1"/>
            </p:cNvSpPr>
            <p:nvPr/>
          </p:nvSpPr>
          <p:spPr bwMode="auto">
            <a:xfrm>
              <a:off x="3697" y="2773"/>
              <a:ext cx="38" cy="307"/>
            </a:xfrm>
            <a:custGeom>
              <a:avLst/>
              <a:gdLst>
                <a:gd name="T0" fmla="*/ 25 w 38"/>
                <a:gd name="T1" fmla="*/ 0 h 307"/>
                <a:gd name="T2" fmla="*/ 25 w 38"/>
                <a:gd name="T3" fmla="*/ 278 h 307"/>
                <a:gd name="T4" fmla="*/ 13 w 38"/>
                <a:gd name="T5" fmla="*/ 278 h 307"/>
                <a:gd name="T6" fmla="*/ 13 w 38"/>
                <a:gd name="T7" fmla="*/ 0 h 307"/>
                <a:gd name="T8" fmla="*/ 25 w 38"/>
                <a:gd name="T9" fmla="*/ 0 h 307"/>
                <a:gd name="T10" fmla="*/ 38 w 38"/>
                <a:gd name="T11" fmla="*/ 272 h 307"/>
                <a:gd name="T12" fmla="*/ 19 w 38"/>
                <a:gd name="T13" fmla="*/ 307 h 307"/>
                <a:gd name="T14" fmla="*/ 0 w 38"/>
                <a:gd name="T15" fmla="*/ 272 h 307"/>
                <a:gd name="T16" fmla="*/ 38 w 38"/>
                <a:gd name="T17" fmla="*/ 27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7">
                  <a:moveTo>
                    <a:pt x="25" y="0"/>
                  </a:moveTo>
                  <a:lnTo>
                    <a:pt x="25" y="278"/>
                  </a:lnTo>
                  <a:lnTo>
                    <a:pt x="13" y="278"/>
                  </a:lnTo>
                  <a:lnTo>
                    <a:pt x="13" y="0"/>
                  </a:lnTo>
                  <a:lnTo>
                    <a:pt x="25" y="0"/>
                  </a:lnTo>
                  <a:close/>
                  <a:moveTo>
                    <a:pt x="38" y="272"/>
                  </a:moveTo>
                  <a:lnTo>
                    <a:pt x="19" y="307"/>
                  </a:lnTo>
                  <a:lnTo>
                    <a:pt x="0" y="272"/>
                  </a:lnTo>
                  <a:lnTo>
                    <a:pt x="38" y="27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9"/>
            <p:cNvSpPr>
              <a:spLocks noEditPoints="1"/>
            </p:cNvSpPr>
            <p:nvPr/>
          </p:nvSpPr>
          <p:spPr bwMode="auto">
            <a:xfrm>
              <a:off x="4006" y="2773"/>
              <a:ext cx="39" cy="307"/>
            </a:xfrm>
            <a:custGeom>
              <a:avLst/>
              <a:gdLst>
                <a:gd name="T0" fmla="*/ 26 w 39"/>
                <a:gd name="T1" fmla="*/ 0 h 307"/>
                <a:gd name="T2" fmla="*/ 26 w 39"/>
                <a:gd name="T3" fmla="*/ 278 h 307"/>
                <a:gd name="T4" fmla="*/ 13 w 39"/>
                <a:gd name="T5" fmla="*/ 278 h 307"/>
                <a:gd name="T6" fmla="*/ 13 w 39"/>
                <a:gd name="T7" fmla="*/ 0 h 307"/>
                <a:gd name="T8" fmla="*/ 26 w 39"/>
                <a:gd name="T9" fmla="*/ 0 h 307"/>
                <a:gd name="T10" fmla="*/ 39 w 39"/>
                <a:gd name="T11" fmla="*/ 272 h 307"/>
                <a:gd name="T12" fmla="*/ 20 w 39"/>
                <a:gd name="T13" fmla="*/ 307 h 307"/>
                <a:gd name="T14" fmla="*/ 0 w 39"/>
                <a:gd name="T15" fmla="*/ 272 h 307"/>
                <a:gd name="T16" fmla="*/ 39 w 39"/>
                <a:gd name="T17" fmla="*/ 27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7">
                  <a:moveTo>
                    <a:pt x="26" y="0"/>
                  </a:moveTo>
                  <a:lnTo>
                    <a:pt x="26" y="278"/>
                  </a:lnTo>
                  <a:lnTo>
                    <a:pt x="13" y="278"/>
                  </a:lnTo>
                  <a:lnTo>
                    <a:pt x="13" y="0"/>
                  </a:lnTo>
                  <a:lnTo>
                    <a:pt x="26" y="0"/>
                  </a:lnTo>
                  <a:close/>
                  <a:moveTo>
                    <a:pt x="39" y="272"/>
                  </a:moveTo>
                  <a:lnTo>
                    <a:pt x="20" y="307"/>
                  </a:lnTo>
                  <a:lnTo>
                    <a:pt x="0" y="272"/>
                  </a:lnTo>
                  <a:lnTo>
                    <a:pt x="39" y="27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90"/>
            <p:cNvSpPr>
              <a:spLocks noChangeShapeType="1"/>
            </p:cNvSpPr>
            <p:nvPr/>
          </p:nvSpPr>
          <p:spPr bwMode="auto">
            <a:xfrm>
              <a:off x="2615" y="2221"/>
              <a:ext cx="0" cy="246"/>
            </a:xfrm>
            <a:prstGeom prst="line">
              <a:avLst/>
            </a:prstGeom>
            <a:noFill/>
            <a:ln w="1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91"/>
            <p:cNvSpPr>
              <a:spLocks noChangeArrowheads="1"/>
            </p:cNvSpPr>
            <p:nvPr/>
          </p:nvSpPr>
          <p:spPr bwMode="auto">
            <a:xfrm>
              <a:off x="3070" y="2103"/>
              <a:ext cx="37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Corporate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Slide Number Placeholder 9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9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Sri Lanka Power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Generation Capacity  </a:t>
            </a:r>
            <a:r>
              <a:rPr lang="en-US" dirty="0" smtClean="0"/>
              <a:t>(3,602 MW)</a:t>
            </a:r>
          </a:p>
          <a:p>
            <a:pPr lvl="1"/>
            <a:r>
              <a:rPr lang="en-US" sz="2400" dirty="0" smtClean="0"/>
              <a:t>Large Hydro     1,361 MW</a:t>
            </a:r>
          </a:p>
          <a:p>
            <a:pPr lvl="1"/>
            <a:r>
              <a:rPr lang="en-US" sz="2400" dirty="0" smtClean="0"/>
              <a:t>CEB Thermal    1,103 MW</a:t>
            </a:r>
          </a:p>
          <a:p>
            <a:pPr lvl="1"/>
            <a:r>
              <a:rPr lang="en-US" sz="2400" dirty="0" smtClean="0"/>
              <a:t>IPP Thermal</a:t>
            </a:r>
            <a:r>
              <a:rPr lang="en-US" sz="2400" dirty="0"/>
              <a:t> </a:t>
            </a:r>
            <a:r>
              <a:rPr lang="en-US" sz="2400" dirty="0" smtClean="0"/>
              <a:t>       771 MW</a:t>
            </a:r>
          </a:p>
          <a:p>
            <a:pPr lvl="1"/>
            <a:r>
              <a:rPr lang="en-US" sz="2400" dirty="0" smtClean="0"/>
              <a:t>NCRE	</a:t>
            </a:r>
            <a:r>
              <a:rPr lang="en-US" sz="2400" dirty="0"/>
              <a:t> </a:t>
            </a:r>
            <a:r>
              <a:rPr lang="en-US" sz="2400" dirty="0" smtClean="0"/>
              <a:t>             367 MW (271 MW mini-hydro, 78 MW Wind)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Peak </a:t>
            </a:r>
            <a:r>
              <a:rPr lang="en-US" dirty="0">
                <a:solidFill>
                  <a:schemeClr val="accent1"/>
                </a:solidFill>
              </a:rPr>
              <a:t>Demand </a:t>
            </a:r>
            <a:r>
              <a:rPr lang="en-US" dirty="0"/>
              <a:t>	– </a:t>
            </a:r>
            <a:r>
              <a:rPr lang="en-US" dirty="0" smtClean="0"/>
              <a:t>2,100 </a:t>
            </a:r>
            <a:r>
              <a:rPr lang="en-US" dirty="0"/>
              <a:t>MW (excluding NCRE)</a:t>
            </a:r>
          </a:p>
          <a:p>
            <a:r>
              <a:rPr lang="en-US" dirty="0">
                <a:solidFill>
                  <a:schemeClr val="accent1"/>
                </a:solidFill>
              </a:rPr>
              <a:t>Sales</a:t>
            </a:r>
            <a:r>
              <a:rPr lang="en-US" dirty="0"/>
              <a:t>		– 10,500 </a:t>
            </a:r>
            <a:r>
              <a:rPr lang="en-US" dirty="0" err="1"/>
              <a:t>GWh</a:t>
            </a:r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Consumers </a:t>
            </a:r>
            <a:r>
              <a:rPr lang="en-US" dirty="0"/>
              <a:t>	– 5.5 </a:t>
            </a:r>
            <a:r>
              <a:rPr lang="en-US" dirty="0" smtClean="0"/>
              <a:t>Million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CEB Transmission </a:t>
            </a:r>
            <a:r>
              <a:rPr lang="en-US" dirty="0">
                <a:solidFill>
                  <a:schemeClr val="accent1"/>
                </a:solidFill>
              </a:rPr>
              <a:t>System </a:t>
            </a:r>
            <a:r>
              <a:rPr lang="en-US" dirty="0"/>
              <a:t>220kV and 132 </a:t>
            </a:r>
            <a:r>
              <a:rPr lang="en-US" dirty="0" smtClean="0"/>
              <a:t>kV</a:t>
            </a:r>
          </a:p>
          <a:p>
            <a:r>
              <a:rPr lang="en-US" dirty="0" smtClean="0"/>
              <a:t>CEB does 85% of distribution, rest by LECO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Public Utilities Commission of Sri Lanka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</a:pPr>
            <a:r>
              <a:rPr lang="en-US" altLang="en-US" sz="2400" dirty="0">
                <a:solidFill>
                  <a:prstClr val="black"/>
                </a:solidFill>
                <a:latin typeface="Gill Sans MT"/>
              </a:rPr>
              <a:t>PUCSL established under Act No. 35 of 2002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</a:pPr>
            <a:endParaRPr lang="en-US" altLang="en-US" sz="2400" dirty="0">
              <a:solidFill>
                <a:prstClr val="black"/>
              </a:solidFill>
              <a:latin typeface="Gill Sans MT"/>
            </a:endParaRP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</a:pPr>
            <a:r>
              <a:rPr lang="en-US" altLang="en-US" sz="2400" dirty="0">
                <a:solidFill>
                  <a:prstClr val="black"/>
                </a:solidFill>
                <a:latin typeface="Gill Sans MT"/>
              </a:rPr>
              <a:t>PUCSL empowered to regulate the electricity industry under Sri Lanka Electricity Act, No. 20 of </a:t>
            </a:r>
            <a:r>
              <a:rPr lang="en-US" altLang="en-US" sz="2400" dirty="0" smtClean="0">
                <a:solidFill>
                  <a:prstClr val="black"/>
                </a:solidFill>
                <a:latin typeface="Gill Sans MT"/>
              </a:rPr>
              <a:t>2009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</a:pPr>
            <a:endParaRPr lang="en-US" altLang="en-US" sz="2400" dirty="0">
              <a:solidFill>
                <a:prstClr val="black"/>
              </a:solidFill>
              <a:latin typeface="Gill Sans MT"/>
            </a:endParaRP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</a:pPr>
            <a:endParaRPr lang="en-US" altLang="en-US" sz="2400" dirty="0">
              <a:solidFill>
                <a:prstClr val="black"/>
              </a:solidFill>
              <a:latin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PUCSL in Electricity Industry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acts as Economic, Technical and Safety Regulator 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Advice Government on all matters related to the Industry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Exercises Licensing, Inspecting, Standardizing, </a:t>
            </a:r>
            <a:r>
              <a:rPr lang="en-US" dirty="0" err="1" smtClean="0">
                <a:solidFill>
                  <a:schemeClr val="accent1"/>
                </a:solidFill>
              </a:rPr>
              <a:t>etc</a:t>
            </a:r>
            <a:r>
              <a:rPr lang="en-US" dirty="0" smtClean="0">
                <a:solidFill>
                  <a:schemeClr val="accent1"/>
                </a:solidFill>
              </a:rPr>
              <a:t> of the functions of the Industry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Regulate Tariffs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Efficiency promotion and information dissemination</a:t>
            </a:r>
          </a:p>
          <a:p>
            <a:r>
              <a:rPr lang="en-US" dirty="0" smtClean="0"/>
              <a:t>Has to ensure coordinated, efficient, economical and uninterrupted supply at all times throughout Sri Lanka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PUCSL/ Electricity Act Objectives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sz="3600" dirty="0" smtClean="0"/>
              <a:t>related to Investment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Promote Competition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To Promote efficient allocation of resources in Industry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To Ensure that Price controlled entities/ Utilities acting efficiently, do not find in unduly difficult in financing their industries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1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Legal Position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858672"/>
            <a:ext cx="8610600" cy="602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GENERATOR</a:t>
            </a:r>
            <a:endParaRPr lang="en-US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License required and Government shareholding required for plants above 25MW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Generator requirement need to be identified in LT plan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Competitive Bidding</a:t>
            </a:r>
          </a:p>
          <a:p>
            <a:endParaRPr lang="en-US" sz="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TRANSMISSION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License required; Ceylon Electricity Board (CEB) by the Act.</a:t>
            </a:r>
          </a:p>
          <a:p>
            <a:endParaRPr lang="en-US" sz="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DISTRIBUTION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License Required; four Licenses to CEB and one for its subsidiary- LECO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Private companies can get License - require &gt;50%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Gvt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ownership</a:t>
            </a:r>
          </a:p>
          <a:p>
            <a:endParaRPr lang="en-US" sz="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TRADING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A function of Transmission Licensee – single buyer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2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Investment Position in Generation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6183210"/>
              </p:ext>
            </p:extLst>
          </p:nvPr>
        </p:nvGraphicFramePr>
        <p:xfrm>
          <a:off x="457200" y="2286000"/>
          <a:ext cx="8229600" cy="304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75414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Ownership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Capacity (MW)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No. of Plants</a:t>
                      </a:r>
                      <a:endParaRPr lang="en-US" sz="2800" dirty="0"/>
                    </a:p>
                  </a:txBody>
                  <a:tcPr/>
                </a:tc>
              </a:tr>
              <a:tr h="76461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CEB</a:t>
                      </a:r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2,464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25</a:t>
                      </a:r>
                      <a:endParaRPr lang="en-US" sz="2400" dirty="0"/>
                    </a:p>
                  </a:txBody>
                  <a:tcPr anchor="ctr"/>
                </a:tc>
              </a:tr>
              <a:tr h="76461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Private</a:t>
                      </a:r>
                      <a:r>
                        <a:rPr lang="en-US" sz="2800" b="1" baseline="0" dirty="0" smtClean="0"/>
                        <a:t> - Thermal</a:t>
                      </a:r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771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07</a:t>
                      </a:r>
                      <a:endParaRPr lang="en-US" sz="2400" dirty="0"/>
                    </a:p>
                  </a:txBody>
                  <a:tcPr anchor="ctr"/>
                </a:tc>
              </a:tr>
              <a:tr h="764619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Private - NCRE</a:t>
                      </a:r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367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146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How to create enabling environment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Regulatory predictability</a:t>
            </a:r>
          </a:p>
          <a:p>
            <a:pPr marL="0" indent="0">
              <a:buNone/>
            </a:pPr>
            <a:r>
              <a:rPr lang="en-US" dirty="0" smtClean="0"/>
              <a:t>Example – Sri Lanka Electricity Act and Public Utilities Commission of Sri Lanka</a:t>
            </a:r>
          </a:p>
          <a:p>
            <a:pPr lvl="1"/>
            <a:r>
              <a:rPr lang="en-US" dirty="0" smtClean="0"/>
              <a:t>Promoting competition is an Objective</a:t>
            </a:r>
          </a:p>
          <a:p>
            <a:pPr lvl="1"/>
            <a:r>
              <a:rPr lang="en-US" dirty="0" smtClean="0"/>
              <a:t>Competitive bidding is made mandatory with written procedure</a:t>
            </a:r>
          </a:p>
          <a:p>
            <a:pPr lvl="1"/>
            <a:r>
              <a:rPr lang="en-US" dirty="0" smtClean="0"/>
              <a:t>PUCSL approval for selection, to ensure fairness</a:t>
            </a:r>
          </a:p>
          <a:p>
            <a:pPr lvl="1"/>
            <a:r>
              <a:rPr lang="en-US" dirty="0" smtClean="0"/>
              <a:t>Guidelines on PPA structure/conditions</a:t>
            </a:r>
          </a:p>
          <a:p>
            <a:pPr lvl="1"/>
            <a:r>
              <a:rPr lang="en-US" dirty="0" smtClean="0"/>
              <a:t>Regulate anti-competitive practices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BE68C-4C6A-498E-B9B8-34BE309DC4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536</Words>
  <Application>Microsoft Office PowerPoint</Application>
  <PresentationFormat>On-screen Show (4:3)</PresentationFormat>
  <Paragraphs>130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Requirements for Certainty of Investments and Investment Security - PUCSL Perspective </vt:lpstr>
      <vt:lpstr>Sri Lanka Electricity Industry</vt:lpstr>
      <vt:lpstr>Sri Lanka Power System</vt:lpstr>
      <vt:lpstr>Public Utilities Commission of Sri Lanka</vt:lpstr>
      <vt:lpstr>PUCSL in Electricity Industry</vt:lpstr>
      <vt:lpstr>PUCSL/ Electricity Act Objectives - related to Investment</vt:lpstr>
      <vt:lpstr>Legal Position</vt:lpstr>
      <vt:lpstr>Investment Position in Generation</vt:lpstr>
      <vt:lpstr>How to create enabling environment?</vt:lpstr>
      <vt:lpstr>Market Risk</vt:lpstr>
      <vt:lpstr>Operator Viability and Rights</vt:lpstr>
      <vt:lpstr>Areas to Improve in Sri Lanka</vt:lpstr>
      <vt:lpstr>Sri Lanka Law- International Electricity Trading</vt:lpstr>
      <vt:lpstr>Thanks You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Certainty of Investments and Investments Security - PUCSL Perspective </dc:title>
  <dc:creator>kanchana</dc:creator>
  <cp:lastModifiedBy>kanchana</cp:lastModifiedBy>
  <cp:revision>19</cp:revision>
  <cp:lastPrinted>2014-06-24T07:56:06Z</cp:lastPrinted>
  <dcterms:created xsi:type="dcterms:W3CDTF">2014-06-23T04:01:19Z</dcterms:created>
  <dcterms:modified xsi:type="dcterms:W3CDTF">2014-06-24T08:11:26Z</dcterms:modified>
</cp:coreProperties>
</file>